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1199" r:id="rId2"/>
    <p:sldId id="1107" r:id="rId3"/>
    <p:sldId id="308" r:id="rId4"/>
    <p:sldId id="313" r:id="rId5"/>
    <p:sldId id="322" r:id="rId6"/>
    <p:sldId id="1164" r:id="rId7"/>
    <p:sldId id="263" r:id="rId8"/>
    <p:sldId id="448" r:id="rId9"/>
    <p:sldId id="265" r:id="rId10"/>
    <p:sldId id="300" r:id="rId11"/>
    <p:sldId id="562" r:id="rId12"/>
    <p:sldId id="301" r:id="rId13"/>
    <p:sldId id="268" r:id="rId14"/>
    <p:sldId id="269" r:id="rId15"/>
    <p:sldId id="270" r:id="rId16"/>
    <p:sldId id="1196" r:id="rId17"/>
    <p:sldId id="272" r:id="rId18"/>
    <p:sldId id="318" r:id="rId19"/>
    <p:sldId id="1160" r:id="rId20"/>
    <p:sldId id="585" r:id="rId21"/>
    <p:sldId id="577" r:id="rId22"/>
    <p:sldId id="434" r:id="rId23"/>
    <p:sldId id="1198" r:id="rId24"/>
    <p:sldId id="273" r:id="rId25"/>
    <p:sldId id="295" r:id="rId26"/>
    <p:sldId id="319" r:id="rId27"/>
    <p:sldId id="804" r:id="rId28"/>
    <p:sldId id="809" r:id="rId29"/>
    <p:sldId id="282" r:id="rId30"/>
    <p:sldId id="275" r:id="rId31"/>
    <p:sldId id="515" r:id="rId32"/>
    <p:sldId id="258" r:id="rId33"/>
    <p:sldId id="259" r:id="rId34"/>
    <p:sldId id="1031" r:id="rId35"/>
    <p:sldId id="1157" r:id="rId36"/>
    <p:sldId id="261" r:id="rId37"/>
    <p:sldId id="276" r:id="rId38"/>
    <p:sldId id="257" r:id="rId39"/>
    <p:sldId id="294" r:id="rId40"/>
    <p:sldId id="120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08" d="100"/>
          <a:sy n="108" d="100"/>
        </p:scale>
        <p:origin x="7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30DE0C-2505-42F6-945A-0F1D9A14E8B5}"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95ADEAAE-9B91-4A26-8408-B453216672C7}">
      <dgm:prSet/>
      <dgm:spPr/>
      <dgm:t>
        <a:bodyPr/>
        <a:lstStyle/>
        <a:p>
          <a:r>
            <a:rPr lang="en-US"/>
            <a:t>Factors affecting the length of second stage </a:t>
          </a:r>
        </a:p>
      </dgm:t>
    </dgm:pt>
    <dgm:pt modelId="{3341939E-E1AC-4172-908E-4A1276AFB71A}" type="parTrans" cxnId="{CE86FFAD-C5A5-4207-9A45-F6AEDF6A6074}">
      <dgm:prSet/>
      <dgm:spPr/>
      <dgm:t>
        <a:bodyPr/>
        <a:lstStyle/>
        <a:p>
          <a:endParaRPr lang="en-US"/>
        </a:p>
      </dgm:t>
    </dgm:pt>
    <dgm:pt modelId="{A3A1FA35-DB4A-4954-9C70-ECD9C9F6D371}" type="sibTrans" cxnId="{CE86FFAD-C5A5-4207-9A45-F6AEDF6A6074}">
      <dgm:prSet/>
      <dgm:spPr/>
      <dgm:t>
        <a:bodyPr/>
        <a:lstStyle/>
        <a:p>
          <a:endParaRPr lang="en-US"/>
        </a:p>
      </dgm:t>
    </dgm:pt>
    <dgm:pt modelId="{C9072D2D-86B0-45AF-9EAF-131F8FBF6E79}">
      <dgm:prSet/>
      <dgm:spPr/>
      <dgm:t>
        <a:bodyPr/>
        <a:lstStyle/>
        <a:p>
          <a:r>
            <a:rPr lang="en-US"/>
            <a:t>Parity, </a:t>
          </a:r>
        </a:p>
      </dgm:t>
    </dgm:pt>
    <dgm:pt modelId="{418A7CF3-8EEF-432F-BD59-FE6013A25982}" type="parTrans" cxnId="{0CBE8D07-EF88-48B0-9298-E2A01B8B08BD}">
      <dgm:prSet/>
      <dgm:spPr/>
      <dgm:t>
        <a:bodyPr/>
        <a:lstStyle/>
        <a:p>
          <a:endParaRPr lang="en-US"/>
        </a:p>
      </dgm:t>
    </dgm:pt>
    <dgm:pt modelId="{C99F244F-0BEF-4059-B900-18917DBDC5A2}" type="sibTrans" cxnId="{0CBE8D07-EF88-48B0-9298-E2A01B8B08BD}">
      <dgm:prSet/>
      <dgm:spPr/>
      <dgm:t>
        <a:bodyPr/>
        <a:lstStyle/>
        <a:p>
          <a:endParaRPr lang="en-US"/>
        </a:p>
      </dgm:t>
    </dgm:pt>
    <dgm:pt modelId="{85B863B4-F265-4333-A733-010A927A62E2}">
      <dgm:prSet/>
      <dgm:spPr/>
      <dgm:t>
        <a:bodyPr/>
        <a:lstStyle/>
        <a:p>
          <a:r>
            <a:rPr lang="en-US"/>
            <a:t>Delayed pushing, </a:t>
          </a:r>
        </a:p>
      </dgm:t>
    </dgm:pt>
    <dgm:pt modelId="{C0BD439A-9068-4854-A719-DEC93805DA32}" type="parTrans" cxnId="{4C78B162-F12D-4AA9-B594-7B2F36B7563B}">
      <dgm:prSet/>
      <dgm:spPr/>
      <dgm:t>
        <a:bodyPr/>
        <a:lstStyle/>
        <a:p>
          <a:endParaRPr lang="en-US"/>
        </a:p>
      </dgm:t>
    </dgm:pt>
    <dgm:pt modelId="{619D84D5-3DBC-49AC-BFC3-F555B544C589}" type="sibTrans" cxnId="{4C78B162-F12D-4AA9-B594-7B2F36B7563B}">
      <dgm:prSet/>
      <dgm:spPr/>
      <dgm:t>
        <a:bodyPr/>
        <a:lstStyle/>
        <a:p>
          <a:endParaRPr lang="en-US"/>
        </a:p>
      </dgm:t>
    </dgm:pt>
    <dgm:pt modelId="{15AAE141-55F9-4840-9887-D1D69ADA5E89}">
      <dgm:prSet/>
      <dgm:spPr/>
      <dgm:t>
        <a:bodyPr/>
        <a:lstStyle/>
        <a:p>
          <a:r>
            <a:rPr lang="en-US"/>
            <a:t>use of epidural analgesia,</a:t>
          </a:r>
        </a:p>
      </dgm:t>
    </dgm:pt>
    <dgm:pt modelId="{512EAD1A-9084-405F-8DF7-BBD23244D230}" type="parTrans" cxnId="{F289B10B-00F8-4DF4-B6E0-2C747DA8A07B}">
      <dgm:prSet/>
      <dgm:spPr/>
      <dgm:t>
        <a:bodyPr/>
        <a:lstStyle/>
        <a:p>
          <a:endParaRPr lang="en-US"/>
        </a:p>
      </dgm:t>
    </dgm:pt>
    <dgm:pt modelId="{FEF1DE1C-6065-43AA-8A7B-980AA00826D3}" type="sibTrans" cxnId="{F289B10B-00F8-4DF4-B6E0-2C747DA8A07B}">
      <dgm:prSet/>
      <dgm:spPr/>
      <dgm:t>
        <a:bodyPr/>
        <a:lstStyle/>
        <a:p>
          <a:endParaRPr lang="en-US"/>
        </a:p>
      </dgm:t>
    </dgm:pt>
    <dgm:pt modelId="{D1787F9A-9A6E-4534-8E3B-64B7E3785F07}">
      <dgm:prSet/>
      <dgm:spPr/>
      <dgm:t>
        <a:bodyPr/>
        <a:lstStyle/>
        <a:p>
          <a:r>
            <a:rPr lang="en-US"/>
            <a:t>maternal body mass index, </a:t>
          </a:r>
        </a:p>
      </dgm:t>
    </dgm:pt>
    <dgm:pt modelId="{C63164E0-BD79-4307-BB56-0E0520B03CD6}" type="parTrans" cxnId="{E4BBD0BF-0BF4-42FA-B336-20AA5D3526D3}">
      <dgm:prSet/>
      <dgm:spPr/>
      <dgm:t>
        <a:bodyPr/>
        <a:lstStyle/>
        <a:p>
          <a:endParaRPr lang="en-US"/>
        </a:p>
      </dgm:t>
    </dgm:pt>
    <dgm:pt modelId="{C5723757-3063-42FA-B7A8-ABA7A15C5D7B}" type="sibTrans" cxnId="{E4BBD0BF-0BF4-42FA-B336-20AA5D3526D3}">
      <dgm:prSet/>
      <dgm:spPr/>
      <dgm:t>
        <a:bodyPr/>
        <a:lstStyle/>
        <a:p>
          <a:endParaRPr lang="en-US"/>
        </a:p>
      </dgm:t>
    </dgm:pt>
    <dgm:pt modelId="{5A6CC8BA-ABB3-4B97-870E-D9E3CD9261BD}">
      <dgm:prSet/>
      <dgm:spPr/>
      <dgm:t>
        <a:bodyPr/>
        <a:lstStyle/>
        <a:p>
          <a:r>
            <a:rPr lang="en-US"/>
            <a:t>birth weight,</a:t>
          </a:r>
        </a:p>
      </dgm:t>
    </dgm:pt>
    <dgm:pt modelId="{4E5EA5DF-3A65-4794-A76F-9D9FCFBACC41}" type="parTrans" cxnId="{C57A25BD-2368-4E4E-A707-6B918151E096}">
      <dgm:prSet/>
      <dgm:spPr/>
      <dgm:t>
        <a:bodyPr/>
        <a:lstStyle/>
        <a:p>
          <a:endParaRPr lang="en-US"/>
        </a:p>
      </dgm:t>
    </dgm:pt>
    <dgm:pt modelId="{FF94A45F-2DE1-491C-9D4A-14DB2E50F215}" type="sibTrans" cxnId="{C57A25BD-2368-4E4E-A707-6B918151E096}">
      <dgm:prSet/>
      <dgm:spPr/>
      <dgm:t>
        <a:bodyPr/>
        <a:lstStyle/>
        <a:p>
          <a:endParaRPr lang="en-US"/>
        </a:p>
      </dgm:t>
    </dgm:pt>
    <dgm:pt modelId="{C75E92CF-962D-4154-8E20-6A7E5A848D43}">
      <dgm:prSet/>
      <dgm:spPr/>
      <dgm:t>
        <a:bodyPr/>
        <a:lstStyle/>
        <a:p>
          <a:r>
            <a:rPr lang="en-US"/>
            <a:t>occiput posterior position, and fetal station at complete dilation</a:t>
          </a:r>
        </a:p>
      </dgm:t>
    </dgm:pt>
    <dgm:pt modelId="{B0BA3C9F-BB6D-413E-BD28-05ADB3FE4762}" type="parTrans" cxnId="{83162485-1772-4CAB-AF83-0C35B2B1E39E}">
      <dgm:prSet/>
      <dgm:spPr/>
      <dgm:t>
        <a:bodyPr/>
        <a:lstStyle/>
        <a:p>
          <a:endParaRPr lang="en-US"/>
        </a:p>
      </dgm:t>
    </dgm:pt>
    <dgm:pt modelId="{5C6661A9-830E-46B4-9FF9-82C2EEE21972}" type="sibTrans" cxnId="{83162485-1772-4CAB-AF83-0C35B2B1E39E}">
      <dgm:prSet/>
      <dgm:spPr/>
      <dgm:t>
        <a:bodyPr/>
        <a:lstStyle/>
        <a:p>
          <a:endParaRPr lang="en-US"/>
        </a:p>
      </dgm:t>
    </dgm:pt>
    <dgm:pt modelId="{5791D80E-85A9-FF4F-92A8-FE1E506EF754}" type="pres">
      <dgm:prSet presAssocID="{3D30DE0C-2505-42F6-945A-0F1D9A14E8B5}" presName="linear" presStyleCnt="0">
        <dgm:presLayoutVars>
          <dgm:animLvl val="lvl"/>
          <dgm:resizeHandles val="exact"/>
        </dgm:presLayoutVars>
      </dgm:prSet>
      <dgm:spPr/>
    </dgm:pt>
    <dgm:pt modelId="{A7277E71-9817-8A43-8A4A-0F1B48D80A9C}" type="pres">
      <dgm:prSet presAssocID="{95ADEAAE-9B91-4A26-8408-B453216672C7}" presName="parentText" presStyleLbl="node1" presStyleIdx="0" presStyleCnt="1">
        <dgm:presLayoutVars>
          <dgm:chMax val="0"/>
          <dgm:bulletEnabled val="1"/>
        </dgm:presLayoutVars>
      </dgm:prSet>
      <dgm:spPr/>
    </dgm:pt>
    <dgm:pt modelId="{78357C7E-0A34-054B-BB8B-D6719F93C2D4}" type="pres">
      <dgm:prSet presAssocID="{95ADEAAE-9B91-4A26-8408-B453216672C7}" presName="childText" presStyleLbl="revTx" presStyleIdx="0" presStyleCnt="1">
        <dgm:presLayoutVars>
          <dgm:bulletEnabled val="1"/>
        </dgm:presLayoutVars>
      </dgm:prSet>
      <dgm:spPr/>
    </dgm:pt>
  </dgm:ptLst>
  <dgm:cxnLst>
    <dgm:cxn modelId="{10668500-FE9C-D841-ADAA-633ADA8FF4D5}" type="presOf" srcId="{5A6CC8BA-ABB3-4B97-870E-D9E3CD9261BD}" destId="{78357C7E-0A34-054B-BB8B-D6719F93C2D4}" srcOrd="0" destOrd="4" presId="urn:microsoft.com/office/officeart/2005/8/layout/vList2"/>
    <dgm:cxn modelId="{0CBE8D07-EF88-48B0-9298-E2A01B8B08BD}" srcId="{95ADEAAE-9B91-4A26-8408-B453216672C7}" destId="{C9072D2D-86B0-45AF-9EAF-131F8FBF6E79}" srcOrd="0" destOrd="0" parTransId="{418A7CF3-8EEF-432F-BD59-FE6013A25982}" sibTransId="{C99F244F-0BEF-4059-B900-18917DBDC5A2}"/>
    <dgm:cxn modelId="{B1E36E0B-E0CE-B64A-BB8A-F04A1DD431ED}" type="presOf" srcId="{85B863B4-F265-4333-A733-010A927A62E2}" destId="{78357C7E-0A34-054B-BB8B-D6719F93C2D4}" srcOrd="0" destOrd="1" presId="urn:microsoft.com/office/officeart/2005/8/layout/vList2"/>
    <dgm:cxn modelId="{F289B10B-00F8-4DF4-B6E0-2C747DA8A07B}" srcId="{95ADEAAE-9B91-4A26-8408-B453216672C7}" destId="{15AAE141-55F9-4840-9887-D1D69ADA5E89}" srcOrd="2" destOrd="0" parTransId="{512EAD1A-9084-405F-8DF7-BBD23244D230}" sibTransId="{FEF1DE1C-6065-43AA-8A7B-980AA00826D3}"/>
    <dgm:cxn modelId="{1E2D9617-8670-9443-9C7D-DECE151C6566}" type="presOf" srcId="{15AAE141-55F9-4840-9887-D1D69ADA5E89}" destId="{78357C7E-0A34-054B-BB8B-D6719F93C2D4}" srcOrd="0" destOrd="2" presId="urn:microsoft.com/office/officeart/2005/8/layout/vList2"/>
    <dgm:cxn modelId="{C5DA242F-F2AA-EA44-BBBF-DC3A17F3F412}" type="presOf" srcId="{3D30DE0C-2505-42F6-945A-0F1D9A14E8B5}" destId="{5791D80E-85A9-FF4F-92A8-FE1E506EF754}" srcOrd="0" destOrd="0" presId="urn:microsoft.com/office/officeart/2005/8/layout/vList2"/>
    <dgm:cxn modelId="{4C78B162-F12D-4AA9-B594-7B2F36B7563B}" srcId="{95ADEAAE-9B91-4A26-8408-B453216672C7}" destId="{85B863B4-F265-4333-A733-010A927A62E2}" srcOrd="1" destOrd="0" parTransId="{C0BD439A-9068-4854-A719-DEC93805DA32}" sibTransId="{619D84D5-3DBC-49AC-BFC3-F555B544C589}"/>
    <dgm:cxn modelId="{83162485-1772-4CAB-AF83-0C35B2B1E39E}" srcId="{95ADEAAE-9B91-4A26-8408-B453216672C7}" destId="{C75E92CF-962D-4154-8E20-6A7E5A848D43}" srcOrd="5" destOrd="0" parTransId="{B0BA3C9F-BB6D-413E-BD28-05ADB3FE4762}" sibTransId="{5C6661A9-830E-46B4-9FF9-82C2EEE21972}"/>
    <dgm:cxn modelId="{CE86FFAD-C5A5-4207-9A45-F6AEDF6A6074}" srcId="{3D30DE0C-2505-42F6-945A-0F1D9A14E8B5}" destId="{95ADEAAE-9B91-4A26-8408-B453216672C7}" srcOrd="0" destOrd="0" parTransId="{3341939E-E1AC-4172-908E-4A1276AFB71A}" sibTransId="{A3A1FA35-DB4A-4954-9C70-ECD9C9F6D371}"/>
    <dgm:cxn modelId="{C57A25BD-2368-4E4E-A707-6B918151E096}" srcId="{95ADEAAE-9B91-4A26-8408-B453216672C7}" destId="{5A6CC8BA-ABB3-4B97-870E-D9E3CD9261BD}" srcOrd="4" destOrd="0" parTransId="{4E5EA5DF-3A65-4794-A76F-9D9FCFBACC41}" sibTransId="{FF94A45F-2DE1-491C-9D4A-14DB2E50F215}"/>
    <dgm:cxn modelId="{E4BBD0BF-0BF4-42FA-B336-20AA5D3526D3}" srcId="{95ADEAAE-9B91-4A26-8408-B453216672C7}" destId="{D1787F9A-9A6E-4534-8E3B-64B7E3785F07}" srcOrd="3" destOrd="0" parTransId="{C63164E0-BD79-4307-BB56-0E0520B03CD6}" sibTransId="{C5723757-3063-42FA-B7A8-ABA7A15C5D7B}"/>
    <dgm:cxn modelId="{B42F74C0-62CD-724F-82E4-B96AAC2BA9B8}" type="presOf" srcId="{C9072D2D-86B0-45AF-9EAF-131F8FBF6E79}" destId="{78357C7E-0A34-054B-BB8B-D6719F93C2D4}" srcOrd="0" destOrd="0" presId="urn:microsoft.com/office/officeart/2005/8/layout/vList2"/>
    <dgm:cxn modelId="{504186E9-6624-6B45-99C3-8EB8B86C8172}" type="presOf" srcId="{C75E92CF-962D-4154-8E20-6A7E5A848D43}" destId="{78357C7E-0A34-054B-BB8B-D6719F93C2D4}" srcOrd="0" destOrd="5" presId="urn:microsoft.com/office/officeart/2005/8/layout/vList2"/>
    <dgm:cxn modelId="{66DCC7F3-2D16-9946-8B2A-FA888C1715CC}" type="presOf" srcId="{95ADEAAE-9B91-4A26-8408-B453216672C7}" destId="{A7277E71-9817-8A43-8A4A-0F1B48D80A9C}" srcOrd="0" destOrd="0" presId="urn:microsoft.com/office/officeart/2005/8/layout/vList2"/>
    <dgm:cxn modelId="{64627FFA-B3CF-8B46-971B-E542026F90B0}" type="presOf" srcId="{D1787F9A-9A6E-4534-8E3B-64B7E3785F07}" destId="{78357C7E-0A34-054B-BB8B-D6719F93C2D4}" srcOrd="0" destOrd="3" presId="urn:microsoft.com/office/officeart/2005/8/layout/vList2"/>
    <dgm:cxn modelId="{0055EAF1-6C5A-B747-B184-CE2BF77A8136}" type="presParOf" srcId="{5791D80E-85A9-FF4F-92A8-FE1E506EF754}" destId="{A7277E71-9817-8A43-8A4A-0F1B48D80A9C}" srcOrd="0" destOrd="0" presId="urn:microsoft.com/office/officeart/2005/8/layout/vList2"/>
    <dgm:cxn modelId="{958FC023-3339-2442-969A-5B947441D046}" type="presParOf" srcId="{5791D80E-85A9-FF4F-92A8-FE1E506EF754}" destId="{78357C7E-0A34-054B-BB8B-D6719F93C2D4}"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FE534F-2A06-4394-9667-F51EC5813505}"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3F43632A-40F8-4357-97DC-FE83DEE06B14}">
      <dgm:prSet custT="1"/>
      <dgm:spPr/>
      <dgm:t>
        <a:bodyPr/>
        <a:lstStyle/>
        <a:p>
          <a:r>
            <a:rPr lang="en-US" sz="1600" b="1" dirty="0"/>
            <a:t>Ultrasonography for estimated fetal weight in the third trimester is noted to be imprecise</a:t>
          </a:r>
          <a:endParaRPr lang="en-US" sz="1600" dirty="0"/>
        </a:p>
      </dgm:t>
    </dgm:pt>
    <dgm:pt modelId="{733C8FF1-8D82-45C7-801F-52F3BC440670}" type="parTrans" cxnId="{054FC6F9-C785-4F4C-A0C9-F51270392A2B}">
      <dgm:prSet/>
      <dgm:spPr/>
      <dgm:t>
        <a:bodyPr/>
        <a:lstStyle/>
        <a:p>
          <a:endParaRPr lang="en-US"/>
        </a:p>
      </dgm:t>
    </dgm:pt>
    <dgm:pt modelId="{C69505DC-2A1A-4F67-8205-81C15890AF76}" type="sibTrans" cxnId="{054FC6F9-C785-4F4C-A0C9-F51270392A2B}">
      <dgm:prSet/>
      <dgm:spPr/>
      <dgm:t>
        <a:bodyPr/>
        <a:lstStyle/>
        <a:p>
          <a:endParaRPr lang="en-US"/>
        </a:p>
      </dgm:t>
    </dgm:pt>
    <dgm:pt modelId="{A16C0521-90BC-49F9-A8C1-C7748A2343B8}">
      <dgm:prSet custT="1"/>
      <dgm:spPr/>
      <dgm:t>
        <a:bodyPr/>
        <a:lstStyle/>
        <a:p>
          <a:r>
            <a:rPr lang="en-US" sz="1600" b="1" i="0" baseline="0" dirty="0"/>
            <a:t>Ultrasonography for estimated fetal weight in the third trimester should be used sparingly</a:t>
          </a:r>
          <a:r>
            <a:rPr lang="en-US" sz="1600" b="1" i="0" dirty="0"/>
            <a:t> </a:t>
          </a:r>
          <a:r>
            <a:rPr lang="en-US" sz="1600" b="1" i="0" baseline="0" dirty="0"/>
            <a:t>and with clear indications</a:t>
          </a:r>
          <a:endParaRPr lang="en-US" sz="1600" dirty="0"/>
        </a:p>
      </dgm:t>
    </dgm:pt>
    <dgm:pt modelId="{46E2795D-CBB7-434B-8BC7-B773CEEA5F48}" type="parTrans" cxnId="{E04DDF66-A979-43C9-9537-89D9E1395E12}">
      <dgm:prSet/>
      <dgm:spPr/>
      <dgm:t>
        <a:bodyPr/>
        <a:lstStyle/>
        <a:p>
          <a:endParaRPr lang="en-US"/>
        </a:p>
      </dgm:t>
    </dgm:pt>
    <dgm:pt modelId="{60438552-3983-4862-817A-AA6DBEFE03C5}" type="sibTrans" cxnId="{E04DDF66-A979-43C9-9537-89D9E1395E12}">
      <dgm:prSet/>
      <dgm:spPr/>
      <dgm:t>
        <a:bodyPr/>
        <a:lstStyle/>
        <a:p>
          <a:endParaRPr lang="en-US"/>
        </a:p>
      </dgm:t>
    </dgm:pt>
    <dgm:pt modelId="{85C49ACC-9202-4346-97A7-01FC940BE234}">
      <dgm:prSet/>
      <dgm:spPr/>
      <dgm:t>
        <a:bodyPr/>
        <a:lstStyle/>
        <a:p>
          <a:r>
            <a:rPr lang="en-US"/>
            <a:t>Therefore, individualized, patient-centered counseling regarding the risks and benefits of vaginal and </a:t>
          </a:r>
          <a:r>
            <a:rPr lang="en-US" b="1"/>
            <a:t>cesarean birth in cases of suspected macrosomia should be under- taken based on relevant clinical considerations </a:t>
          </a:r>
          <a:endParaRPr lang="en-US"/>
        </a:p>
      </dgm:t>
    </dgm:pt>
    <dgm:pt modelId="{CD112B97-F94D-46FF-A129-1CF09A951D10}" type="parTrans" cxnId="{251DDDEF-AD88-43B3-849D-BD99B9AC5576}">
      <dgm:prSet/>
      <dgm:spPr/>
      <dgm:t>
        <a:bodyPr/>
        <a:lstStyle/>
        <a:p>
          <a:endParaRPr lang="en-US"/>
        </a:p>
      </dgm:t>
    </dgm:pt>
    <dgm:pt modelId="{F348F3F8-F8D3-4125-A6F7-D6C5EAA32FDE}" type="sibTrans" cxnId="{251DDDEF-AD88-43B3-849D-BD99B9AC5576}">
      <dgm:prSet/>
      <dgm:spPr/>
      <dgm:t>
        <a:bodyPr/>
        <a:lstStyle/>
        <a:p>
          <a:endParaRPr lang="en-US"/>
        </a:p>
      </dgm:t>
    </dgm:pt>
    <dgm:pt modelId="{DD9F6606-7093-684C-8686-A947E82D7286}" type="pres">
      <dgm:prSet presAssocID="{F7FE534F-2A06-4394-9667-F51EC5813505}" presName="hierChild1" presStyleCnt="0">
        <dgm:presLayoutVars>
          <dgm:chPref val="1"/>
          <dgm:dir/>
          <dgm:animOne val="branch"/>
          <dgm:animLvl val="lvl"/>
          <dgm:resizeHandles/>
        </dgm:presLayoutVars>
      </dgm:prSet>
      <dgm:spPr/>
    </dgm:pt>
    <dgm:pt modelId="{1D232E45-905E-A043-88B6-BB6D9BCAAC7C}" type="pres">
      <dgm:prSet presAssocID="{3F43632A-40F8-4357-97DC-FE83DEE06B14}" presName="hierRoot1" presStyleCnt="0"/>
      <dgm:spPr/>
    </dgm:pt>
    <dgm:pt modelId="{21E44D8C-E2FE-8745-B751-D20D4D7F0CB1}" type="pres">
      <dgm:prSet presAssocID="{3F43632A-40F8-4357-97DC-FE83DEE06B14}" presName="composite" presStyleCnt="0"/>
      <dgm:spPr/>
    </dgm:pt>
    <dgm:pt modelId="{E01D47F4-2884-5F40-B2A0-C0B66188778C}" type="pres">
      <dgm:prSet presAssocID="{3F43632A-40F8-4357-97DC-FE83DEE06B14}" presName="background" presStyleLbl="node0" presStyleIdx="0" presStyleCnt="3"/>
      <dgm:spPr/>
    </dgm:pt>
    <dgm:pt modelId="{BD10256D-05BC-8E47-9F05-BBC715650B00}" type="pres">
      <dgm:prSet presAssocID="{3F43632A-40F8-4357-97DC-FE83DEE06B14}" presName="text" presStyleLbl="fgAcc0" presStyleIdx="0" presStyleCnt="3">
        <dgm:presLayoutVars>
          <dgm:chPref val="3"/>
        </dgm:presLayoutVars>
      </dgm:prSet>
      <dgm:spPr/>
    </dgm:pt>
    <dgm:pt modelId="{6C12FAF2-014F-FE42-9E42-A81DB5BCB7EA}" type="pres">
      <dgm:prSet presAssocID="{3F43632A-40F8-4357-97DC-FE83DEE06B14}" presName="hierChild2" presStyleCnt="0"/>
      <dgm:spPr/>
    </dgm:pt>
    <dgm:pt modelId="{A4F76583-661F-1947-917E-3DE22FBFB652}" type="pres">
      <dgm:prSet presAssocID="{A16C0521-90BC-49F9-A8C1-C7748A2343B8}" presName="hierRoot1" presStyleCnt="0"/>
      <dgm:spPr/>
    </dgm:pt>
    <dgm:pt modelId="{D5729171-60D5-0B45-AED7-F646C9C58575}" type="pres">
      <dgm:prSet presAssocID="{A16C0521-90BC-49F9-A8C1-C7748A2343B8}" presName="composite" presStyleCnt="0"/>
      <dgm:spPr/>
    </dgm:pt>
    <dgm:pt modelId="{CE9CC60F-188C-1C44-B4E5-A7D5837947C9}" type="pres">
      <dgm:prSet presAssocID="{A16C0521-90BC-49F9-A8C1-C7748A2343B8}" presName="background" presStyleLbl="node0" presStyleIdx="1" presStyleCnt="3"/>
      <dgm:spPr/>
    </dgm:pt>
    <dgm:pt modelId="{4BBE505D-3A24-3843-8A92-2A84F92A69BB}" type="pres">
      <dgm:prSet presAssocID="{A16C0521-90BC-49F9-A8C1-C7748A2343B8}" presName="text" presStyleLbl="fgAcc0" presStyleIdx="1" presStyleCnt="3">
        <dgm:presLayoutVars>
          <dgm:chPref val="3"/>
        </dgm:presLayoutVars>
      </dgm:prSet>
      <dgm:spPr/>
    </dgm:pt>
    <dgm:pt modelId="{5DE9A593-DEB4-7A42-83FB-06A72400E360}" type="pres">
      <dgm:prSet presAssocID="{A16C0521-90BC-49F9-A8C1-C7748A2343B8}" presName="hierChild2" presStyleCnt="0"/>
      <dgm:spPr/>
    </dgm:pt>
    <dgm:pt modelId="{6600C2A8-F4B2-6E47-895E-0E8F6BF36614}" type="pres">
      <dgm:prSet presAssocID="{85C49ACC-9202-4346-97A7-01FC940BE234}" presName="hierRoot1" presStyleCnt="0"/>
      <dgm:spPr/>
    </dgm:pt>
    <dgm:pt modelId="{113EBA7D-85D9-E344-B59C-AC7844FF5A12}" type="pres">
      <dgm:prSet presAssocID="{85C49ACC-9202-4346-97A7-01FC940BE234}" presName="composite" presStyleCnt="0"/>
      <dgm:spPr/>
    </dgm:pt>
    <dgm:pt modelId="{4AC2B272-BEE4-EF40-ADCF-1900B11F6478}" type="pres">
      <dgm:prSet presAssocID="{85C49ACC-9202-4346-97A7-01FC940BE234}" presName="background" presStyleLbl="node0" presStyleIdx="2" presStyleCnt="3"/>
      <dgm:spPr/>
    </dgm:pt>
    <dgm:pt modelId="{7C31E076-E460-C14D-B277-433F0972EFF1}" type="pres">
      <dgm:prSet presAssocID="{85C49ACC-9202-4346-97A7-01FC940BE234}" presName="text" presStyleLbl="fgAcc0" presStyleIdx="2" presStyleCnt="3">
        <dgm:presLayoutVars>
          <dgm:chPref val="3"/>
        </dgm:presLayoutVars>
      </dgm:prSet>
      <dgm:spPr/>
    </dgm:pt>
    <dgm:pt modelId="{F60AB11C-9071-7143-8CC9-FD61DF4D173F}" type="pres">
      <dgm:prSet presAssocID="{85C49ACC-9202-4346-97A7-01FC940BE234}" presName="hierChild2" presStyleCnt="0"/>
      <dgm:spPr/>
    </dgm:pt>
  </dgm:ptLst>
  <dgm:cxnLst>
    <dgm:cxn modelId="{DC83675D-E40B-3B46-829B-7D090D679D1D}" type="presOf" srcId="{3F43632A-40F8-4357-97DC-FE83DEE06B14}" destId="{BD10256D-05BC-8E47-9F05-BBC715650B00}" srcOrd="0" destOrd="0" presId="urn:microsoft.com/office/officeart/2005/8/layout/hierarchy1"/>
    <dgm:cxn modelId="{E04DDF66-A979-43C9-9537-89D9E1395E12}" srcId="{F7FE534F-2A06-4394-9667-F51EC5813505}" destId="{A16C0521-90BC-49F9-A8C1-C7748A2343B8}" srcOrd="1" destOrd="0" parTransId="{46E2795D-CBB7-434B-8BC7-B773CEEA5F48}" sibTransId="{60438552-3983-4862-817A-AA6DBEFE03C5}"/>
    <dgm:cxn modelId="{001A707B-646A-F648-9108-38930085A3BF}" type="presOf" srcId="{F7FE534F-2A06-4394-9667-F51EC5813505}" destId="{DD9F6606-7093-684C-8686-A947E82D7286}" srcOrd="0" destOrd="0" presId="urn:microsoft.com/office/officeart/2005/8/layout/hierarchy1"/>
    <dgm:cxn modelId="{D92C63BD-3B89-7741-B0FE-4FE911651D8C}" type="presOf" srcId="{85C49ACC-9202-4346-97A7-01FC940BE234}" destId="{7C31E076-E460-C14D-B277-433F0972EFF1}" srcOrd="0" destOrd="0" presId="urn:microsoft.com/office/officeart/2005/8/layout/hierarchy1"/>
    <dgm:cxn modelId="{BBA8AFE8-F17D-5045-AEC8-34644E06E12E}" type="presOf" srcId="{A16C0521-90BC-49F9-A8C1-C7748A2343B8}" destId="{4BBE505D-3A24-3843-8A92-2A84F92A69BB}" srcOrd="0" destOrd="0" presId="urn:microsoft.com/office/officeart/2005/8/layout/hierarchy1"/>
    <dgm:cxn modelId="{251DDDEF-AD88-43B3-849D-BD99B9AC5576}" srcId="{F7FE534F-2A06-4394-9667-F51EC5813505}" destId="{85C49ACC-9202-4346-97A7-01FC940BE234}" srcOrd="2" destOrd="0" parTransId="{CD112B97-F94D-46FF-A129-1CF09A951D10}" sibTransId="{F348F3F8-F8D3-4125-A6F7-D6C5EAA32FDE}"/>
    <dgm:cxn modelId="{054FC6F9-C785-4F4C-A0C9-F51270392A2B}" srcId="{F7FE534F-2A06-4394-9667-F51EC5813505}" destId="{3F43632A-40F8-4357-97DC-FE83DEE06B14}" srcOrd="0" destOrd="0" parTransId="{733C8FF1-8D82-45C7-801F-52F3BC440670}" sibTransId="{C69505DC-2A1A-4F67-8205-81C15890AF76}"/>
    <dgm:cxn modelId="{E56122ED-6972-9A45-B35C-971A7DD57B6F}" type="presParOf" srcId="{DD9F6606-7093-684C-8686-A947E82D7286}" destId="{1D232E45-905E-A043-88B6-BB6D9BCAAC7C}" srcOrd="0" destOrd="0" presId="urn:microsoft.com/office/officeart/2005/8/layout/hierarchy1"/>
    <dgm:cxn modelId="{4DB0453B-9E7D-094C-8F62-4A8691330CE8}" type="presParOf" srcId="{1D232E45-905E-A043-88B6-BB6D9BCAAC7C}" destId="{21E44D8C-E2FE-8745-B751-D20D4D7F0CB1}" srcOrd="0" destOrd="0" presId="urn:microsoft.com/office/officeart/2005/8/layout/hierarchy1"/>
    <dgm:cxn modelId="{6A1A844A-AE6C-144C-BC8E-9F1B9B431BCB}" type="presParOf" srcId="{21E44D8C-E2FE-8745-B751-D20D4D7F0CB1}" destId="{E01D47F4-2884-5F40-B2A0-C0B66188778C}" srcOrd="0" destOrd="0" presId="urn:microsoft.com/office/officeart/2005/8/layout/hierarchy1"/>
    <dgm:cxn modelId="{820C22D1-5BBF-A448-96F8-359B6265D958}" type="presParOf" srcId="{21E44D8C-E2FE-8745-B751-D20D4D7F0CB1}" destId="{BD10256D-05BC-8E47-9F05-BBC715650B00}" srcOrd="1" destOrd="0" presId="urn:microsoft.com/office/officeart/2005/8/layout/hierarchy1"/>
    <dgm:cxn modelId="{3A257AE5-BAD2-CC43-9D4A-DE1D143695B9}" type="presParOf" srcId="{1D232E45-905E-A043-88B6-BB6D9BCAAC7C}" destId="{6C12FAF2-014F-FE42-9E42-A81DB5BCB7EA}" srcOrd="1" destOrd="0" presId="urn:microsoft.com/office/officeart/2005/8/layout/hierarchy1"/>
    <dgm:cxn modelId="{5B6B825E-68AE-0E4A-92CB-8AA51EAB23D2}" type="presParOf" srcId="{DD9F6606-7093-684C-8686-A947E82D7286}" destId="{A4F76583-661F-1947-917E-3DE22FBFB652}" srcOrd="1" destOrd="0" presId="urn:microsoft.com/office/officeart/2005/8/layout/hierarchy1"/>
    <dgm:cxn modelId="{19FC4EF9-6B7C-DD49-BCB7-A11368430621}" type="presParOf" srcId="{A4F76583-661F-1947-917E-3DE22FBFB652}" destId="{D5729171-60D5-0B45-AED7-F646C9C58575}" srcOrd="0" destOrd="0" presId="urn:microsoft.com/office/officeart/2005/8/layout/hierarchy1"/>
    <dgm:cxn modelId="{3C631AEE-625F-A741-A87F-18D15B00EB43}" type="presParOf" srcId="{D5729171-60D5-0B45-AED7-F646C9C58575}" destId="{CE9CC60F-188C-1C44-B4E5-A7D5837947C9}" srcOrd="0" destOrd="0" presId="urn:microsoft.com/office/officeart/2005/8/layout/hierarchy1"/>
    <dgm:cxn modelId="{994DFEDD-4401-C349-BC1A-961C0162E720}" type="presParOf" srcId="{D5729171-60D5-0B45-AED7-F646C9C58575}" destId="{4BBE505D-3A24-3843-8A92-2A84F92A69BB}" srcOrd="1" destOrd="0" presId="urn:microsoft.com/office/officeart/2005/8/layout/hierarchy1"/>
    <dgm:cxn modelId="{05B6779E-1606-4C45-993A-05B9C00508DF}" type="presParOf" srcId="{A4F76583-661F-1947-917E-3DE22FBFB652}" destId="{5DE9A593-DEB4-7A42-83FB-06A72400E360}" srcOrd="1" destOrd="0" presId="urn:microsoft.com/office/officeart/2005/8/layout/hierarchy1"/>
    <dgm:cxn modelId="{701CBDBB-7AEC-3943-981D-6CECE5A12DE2}" type="presParOf" srcId="{DD9F6606-7093-684C-8686-A947E82D7286}" destId="{6600C2A8-F4B2-6E47-895E-0E8F6BF36614}" srcOrd="2" destOrd="0" presId="urn:microsoft.com/office/officeart/2005/8/layout/hierarchy1"/>
    <dgm:cxn modelId="{2C9F770E-A76D-2840-BAE4-C48F5DC0F560}" type="presParOf" srcId="{6600C2A8-F4B2-6E47-895E-0E8F6BF36614}" destId="{113EBA7D-85D9-E344-B59C-AC7844FF5A12}" srcOrd="0" destOrd="0" presId="urn:microsoft.com/office/officeart/2005/8/layout/hierarchy1"/>
    <dgm:cxn modelId="{1E9BEAF8-ACD2-3041-A5E1-37C226E41C7D}" type="presParOf" srcId="{113EBA7D-85D9-E344-B59C-AC7844FF5A12}" destId="{4AC2B272-BEE4-EF40-ADCF-1900B11F6478}" srcOrd="0" destOrd="0" presId="urn:microsoft.com/office/officeart/2005/8/layout/hierarchy1"/>
    <dgm:cxn modelId="{06FE6060-EE5E-B041-8D3C-DEED87A01057}" type="presParOf" srcId="{113EBA7D-85D9-E344-B59C-AC7844FF5A12}" destId="{7C31E076-E460-C14D-B277-433F0972EFF1}" srcOrd="1" destOrd="0" presId="urn:microsoft.com/office/officeart/2005/8/layout/hierarchy1"/>
    <dgm:cxn modelId="{F21715F4-9ECA-F94E-9B29-07104C7F07F2}" type="presParOf" srcId="{6600C2A8-F4B2-6E47-895E-0E8F6BF36614}" destId="{F60AB11C-9071-7143-8CC9-FD61DF4D173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77E71-9817-8A43-8A4A-0F1B48D80A9C}">
      <dsp:nvSpPr>
        <dsp:cNvPr id="0" name=""/>
        <dsp:cNvSpPr/>
      </dsp:nvSpPr>
      <dsp:spPr>
        <a:xfrm>
          <a:off x="0" y="44329"/>
          <a:ext cx="6666833" cy="16309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Factors affecting the length of second stage </a:t>
          </a:r>
        </a:p>
      </dsp:txBody>
      <dsp:txXfrm>
        <a:off x="79618" y="123947"/>
        <a:ext cx="6507597" cy="1471744"/>
      </dsp:txXfrm>
    </dsp:sp>
    <dsp:sp modelId="{78357C7E-0A34-054B-BB8B-D6719F93C2D4}">
      <dsp:nvSpPr>
        <dsp:cNvPr id="0" name=""/>
        <dsp:cNvSpPr/>
      </dsp:nvSpPr>
      <dsp:spPr>
        <a:xfrm>
          <a:off x="0" y="1675310"/>
          <a:ext cx="6666833" cy="3734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52070" rIns="291592" bIns="52070" numCol="1" spcCol="1270" anchor="t" anchorCtr="0">
          <a:noAutofit/>
        </a:bodyPr>
        <a:lstStyle/>
        <a:p>
          <a:pPr marL="285750" lvl="1" indent="-285750" algn="l" defTabSz="1422400">
            <a:lnSpc>
              <a:spcPct val="90000"/>
            </a:lnSpc>
            <a:spcBef>
              <a:spcPct val="0"/>
            </a:spcBef>
            <a:spcAft>
              <a:spcPct val="20000"/>
            </a:spcAft>
            <a:buChar char="•"/>
          </a:pPr>
          <a:r>
            <a:rPr lang="en-US" sz="3200" kern="1200"/>
            <a:t>Parity, </a:t>
          </a:r>
        </a:p>
        <a:p>
          <a:pPr marL="285750" lvl="1" indent="-285750" algn="l" defTabSz="1422400">
            <a:lnSpc>
              <a:spcPct val="90000"/>
            </a:lnSpc>
            <a:spcBef>
              <a:spcPct val="0"/>
            </a:spcBef>
            <a:spcAft>
              <a:spcPct val="20000"/>
            </a:spcAft>
            <a:buChar char="•"/>
          </a:pPr>
          <a:r>
            <a:rPr lang="en-US" sz="3200" kern="1200"/>
            <a:t>Delayed pushing, </a:t>
          </a:r>
        </a:p>
        <a:p>
          <a:pPr marL="285750" lvl="1" indent="-285750" algn="l" defTabSz="1422400">
            <a:lnSpc>
              <a:spcPct val="90000"/>
            </a:lnSpc>
            <a:spcBef>
              <a:spcPct val="0"/>
            </a:spcBef>
            <a:spcAft>
              <a:spcPct val="20000"/>
            </a:spcAft>
            <a:buChar char="•"/>
          </a:pPr>
          <a:r>
            <a:rPr lang="en-US" sz="3200" kern="1200"/>
            <a:t>use of epidural analgesia,</a:t>
          </a:r>
        </a:p>
        <a:p>
          <a:pPr marL="285750" lvl="1" indent="-285750" algn="l" defTabSz="1422400">
            <a:lnSpc>
              <a:spcPct val="90000"/>
            </a:lnSpc>
            <a:spcBef>
              <a:spcPct val="0"/>
            </a:spcBef>
            <a:spcAft>
              <a:spcPct val="20000"/>
            </a:spcAft>
            <a:buChar char="•"/>
          </a:pPr>
          <a:r>
            <a:rPr lang="en-US" sz="3200" kern="1200"/>
            <a:t>maternal body mass index, </a:t>
          </a:r>
        </a:p>
        <a:p>
          <a:pPr marL="285750" lvl="1" indent="-285750" algn="l" defTabSz="1422400">
            <a:lnSpc>
              <a:spcPct val="90000"/>
            </a:lnSpc>
            <a:spcBef>
              <a:spcPct val="0"/>
            </a:spcBef>
            <a:spcAft>
              <a:spcPct val="20000"/>
            </a:spcAft>
            <a:buChar char="•"/>
          </a:pPr>
          <a:r>
            <a:rPr lang="en-US" sz="3200" kern="1200"/>
            <a:t>birth weight,</a:t>
          </a:r>
        </a:p>
        <a:p>
          <a:pPr marL="285750" lvl="1" indent="-285750" algn="l" defTabSz="1422400">
            <a:lnSpc>
              <a:spcPct val="90000"/>
            </a:lnSpc>
            <a:spcBef>
              <a:spcPct val="0"/>
            </a:spcBef>
            <a:spcAft>
              <a:spcPct val="20000"/>
            </a:spcAft>
            <a:buChar char="•"/>
          </a:pPr>
          <a:r>
            <a:rPr lang="en-US" sz="3200" kern="1200"/>
            <a:t>occiput posterior position, and fetal station at complete dilation</a:t>
          </a:r>
        </a:p>
      </dsp:txBody>
      <dsp:txXfrm>
        <a:off x="0" y="1675310"/>
        <a:ext cx="6666833" cy="3734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D47F4-2884-5F40-B2A0-C0B66188778C}">
      <dsp:nvSpPr>
        <dsp:cNvPr id="0" name=""/>
        <dsp:cNvSpPr/>
      </dsp:nvSpPr>
      <dsp:spPr>
        <a:xfrm>
          <a:off x="0" y="21976"/>
          <a:ext cx="2879023" cy="18281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10256D-05BC-8E47-9F05-BBC715650B00}">
      <dsp:nvSpPr>
        <dsp:cNvPr id="0" name=""/>
        <dsp:cNvSpPr/>
      </dsp:nvSpPr>
      <dsp:spPr>
        <a:xfrm>
          <a:off x="319891" y="325873"/>
          <a:ext cx="2879023" cy="182818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Ultrasonography for estimated fetal weight in the third trimester is noted to be imprecise</a:t>
          </a:r>
          <a:endParaRPr lang="en-US" sz="1600" kern="1200" dirty="0"/>
        </a:p>
      </dsp:txBody>
      <dsp:txXfrm>
        <a:off x="373437" y="379419"/>
        <a:ext cx="2771931" cy="1721088"/>
      </dsp:txXfrm>
    </dsp:sp>
    <dsp:sp modelId="{CE9CC60F-188C-1C44-B4E5-A7D5837947C9}">
      <dsp:nvSpPr>
        <dsp:cNvPr id="0" name=""/>
        <dsp:cNvSpPr/>
      </dsp:nvSpPr>
      <dsp:spPr>
        <a:xfrm>
          <a:off x="3518806" y="21976"/>
          <a:ext cx="2879023" cy="18281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BE505D-3A24-3843-8A92-2A84F92A69BB}">
      <dsp:nvSpPr>
        <dsp:cNvPr id="0" name=""/>
        <dsp:cNvSpPr/>
      </dsp:nvSpPr>
      <dsp:spPr>
        <a:xfrm>
          <a:off x="3838698" y="325873"/>
          <a:ext cx="2879023" cy="182818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baseline="0" dirty="0"/>
            <a:t>Ultrasonography for estimated fetal weight in the third trimester should be used sparingly</a:t>
          </a:r>
          <a:r>
            <a:rPr lang="en-US" sz="1600" b="1" i="0" kern="1200" dirty="0"/>
            <a:t> </a:t>
          </a:r>
          <a:r>
            <a:rPr lang="en-US" sz="1600" b="1" i="0" kern="1200" baseline="0" dirty="0"/>
            <a:t>and with clear indications</a:t>
          </a:r>
          <a:endParaRPr lang="en-US" sz="1600" kern="1200" dirty="0"/>
        </a:p>
      </dsp:txBody>
      <dsp:txXfrm>
        <a:off x="3892244" y="379419"/>
        <a:ext cx="2771931" cy="1721088"/>
      </dsp:txXfrm>
    </dsp:sp>
    <dsp:sp modelId="{4AC2B272-BEE4-EF40-ADCF-1900B11F6478}">
      <dsp:nvSpPr>
        <dsp:cNvPr id="0" name=""/>
        <dsp:cNvSpPr/>
      </dsp:nvSpPr>
      <dsp:spPr>
        <a:xfrm>
          <a:off x="7037613" y="21976"/>
          <a:ext cx="2879023" cy="18281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31E076-E460-C14D-B277-433F0972EFF1}">
      <dsp:nvSpPr>
        <dsp:cNvPr id="0" name=""/>
        <dsp:cNvSpPr/>
      </dsp:nvSpPr>
      <dsp:spPr>
        <a:xfrm>
          <a:off x="7357505" y="325873"/>
          <a:ext cx="2879023" cy="182818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Therefore, individualized, patient-centered counseling regarding the risks and benefits of vaginal and </a:t>
          </a:r>
          <a:r>
            <a:rPr lang="en-US" sz="1500" b="1" kern="1200"/>
            <a:t>cesarean birth in cases of suspected macrosomia should be under- taken based on relevant clinical considerations </a:t>
          </a:r>
          <a:endParaRPr lang="en-US" sz="1500" kern="1200"/>
        </a:p>
      </dsp:txBody>
      <dsp:txXfrm>
        <a:off x="7411051" y="379419"/>
        <a:ext cx="2771931" cy="172108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CFF662-8BEE-43A3-AA8B-D942EE060690}" type="datetimeFigureOut">
              <a:rPr lang="en-US" smtClean="0"/>
              <a:t>10/7/25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8983B-2547-4707-BBD6-5F2C5514EB4D}" type="slidenum">
              <a:rPr lang="en-US" smtClean="0"/>
              <a:t>‹#›</a:t>
            </a:fld>
            <a:endParaRPr lang="en-US"/>
          </a:p>
        </p:txBody>
      </p:sp>
    </p:spTree>
    <p:extLst>
      <p:ext uri="{BB962C8B-B14F-4D97-AF65-F5344CB8AC3E}">
        <p14:creationId xmlns:p14="http://schemas.microsoft.com/office/powerpoint/2010/main" val="2270109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F7CA3-68A4-6349-8E08-68C61A272C23}" type="slidenum">
              <a:rPr lang="en-US" smtClean="0"/>
              <a:t>4</a:t>
            </a:fld>
            <a:endParaRPr lang="en-US"/>
          </a:p>
        </p:txBody>
      </p:sp>
    </p:spTree>
    <p:extLst>
      <p:ext uri="{BB962C8B-B14F-4D97-AF65-F5344CB8AC3E}">
        <p14:creationId xmlns:p14="http://schemas.microsoft.com/office/powerpoint/2010/main" val="1905496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23050" cy="3725863"/>
          </a:xfrm>
        </p:spPr>
      </p:sp>
      <p:sp>
        <p:nvSpPr>
          <p:cNvPr id="3" name="Notes Placeholder 2"/>
          <p:cNvSpPr>
            <a:spLocks noGrp="1"/>
          </p:cNvSpPr>
          <p:nvPr>
            <p:ph type="body" idx="1"/>
          </p:nvPr>
        </p:nvSpPr>
        <p:spPr/>
        <p:txBody>
          <a:bodyPr/>
          <a:lstStyle/>
          <a:p>
            <a:r>
              <a:rPr lang="en-GB" dirty="0"/>
              <a:t>Based on Zhang et al findings,</a:t>
            </a:r>
            <a:r>
              <a:rPr lang="en-GB" baseline="0" dirty="0"/>
              <a:t> </a:t>
            </a:r>
            <a:r>
              <a:rPr lang="en-GB" dirty="0"/>
              <a:t>ACOG/SMFM</a:t>
            </a:r>
            <a:r>
              <a:rPr lang="en-GB" baseline="0" dirty="0"/>
              <a:t> published the following recommendations in 2014</a:t>
            </a:r>
            <a:endParaRPr lang="en-GB" dirty="0"/>
          </a:p>
        </p:txBody>
      </p:sp>
      <p:sp>
        <p:nvSpPr>
          <p:cNvPr id="4" name="Slide Number Placeholder 3"/>
          <p:cNvSpPr>
            <a:spLocks noGrp="1"/>
          </p:cNvSpPr>
          <p:nvPr>
            <p:ph type="sldNum" sz="quarter" idx="10"/>
          </p:nvPr>
        </p:nvSpPr>
        <p:spPr/>
        <p:txBody>
          <a:bodyPr/>
          <a:lstStyle/>
          <a:p>
            <a:fld id="{098F2579-E084-4BE5-B155-114E7DEDDB7D}"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864576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709811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8D87F-7EE2-4403-8877-24648D1DBED7}" type="slidenum">
              <a:rPr lang="en-GB" smtClean="0"/>
              <a:t>32</a:t>
            </a:fld>
            <a:endParaRPr lang="en-GB"/>
          </a:p>
        </p:txBody>
      </p:sp>
    </p:spTree>
    <p:extLst>
      <p:ext uri="{BB962C8B-B14F-4D97-AF65-F5344CB8AC3E}">
        <p14:creationId xmlns:p14="http://schemas.microsoft.com/office/powerpoint/2010/main" val="520818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098F2579-E084-4BE5-B155-114E7DEDDB7D}" type="slidenum">
              <a:rPr lang="en-GB" smtClean="0"/>
              <a:t>33</a:t>
            </a:fld>
            <a:endParaRPr lang="en-GB"/>
          </a:p>
        </p:txBody>
      </p:sp>
    </p:spTree>
    <p:extLst>
      <p:ext uri="{BB962C8B-B14F-4D97-AF65-F5344CB8AC3E}">
        <p14:creationId xmlns:p14="http://schemas.microsoft.com/office/powerpoint/2010/main" val="3139810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E1F9D8-88E3-4396-806C-AC16869DF065}" type="datetimeFigureOut">
              <a:rPr lang="en-US" smtClean="0"/>
              <a:t>10/7/25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BDCDFA-4B0B-427A-ADEC-9FA940B1BB09}" type="slidenum">
              <a:rPr lang="en-US" smtClean="0"/>
              <a:t>‹#›</a:t>
            </a:fld>
            <a:endParaRPr lang="en-US"/>
          </a:p>
        </p:txBody>
      </p:sp>
    </p:spTree>
    <p:extLst>
      <p:ext uri="{BB962C8B-B14F-4D97-AF65-F5344CB8AC3E}">
        <p14:creationId xmlns:p14="http://schemas.microsoft.com/office/powerpoint/2010/main" val="1324574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1F9D8-88E3-4396-806C-AC16869DF065}" type="datetimeFigureOut">
              <a:rPr lang="en-US" smtClean="0"/>
              <a:t>10/7/25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BDCDFA-4B0B-427A-ADEC-9FA940B1BB09}" type="slidenum">
              <a:rPr lang="en-US" smtClean="0"/>
              <a:t>‹#›</a:t>
            </a:fld>
            <a:endParaRPr lang="en-US"/>
          </a:p>
        </p:txBody>
      </p:sp>
    </p:spTree>
    <p:extLst>
      <p:ext uri="{BB962C8B-B14F-4D97-AF65-F5344CB8AC3E}">
        <p14:creationId xmlns:p14="http://schemas.microsoft.com/office/powerpoint/2010/main" val="2342121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1F9D8-88E3-4396-806C-AC16869DF065}" type="datetimeFigureOut">
              <a:rPr lang="en-US" smtClean="0"/>
              <a:t>10/7/25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BDCDFA-4B0B-427A-ADEC-9FA940B1BB09}" type="slidenum">
              <a:rPr lang="en-US" smtClean="0"/>
              <a:t>‹#›</a:t>
            </a:fld>
            <a:endParaRPr lang="en-US"/>
          </a:p>
        </p:txBody>
      </p:sp>
    </p:spTree>
    <p:extLst>
      <p:ext uri="{BB962C8B-B14F-4D97-AF65-F5344CB8AC3E}">
        <p14:creationId xmlns:p14="http://schemas.microsoft.com/office/powerpoint/2010/main" val="418816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677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10310" y="1816101"/>
            <a:ext cx="3520837" cy="45831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600"/>
            <a:ext cx="10969627" cy="536519"/>
          </a:xfrm>
        </p:spPr>
        <p:txBody>
          <a:bodyPr anchor="t">
            <a:noAutofit/>
          </a:bodyPr>
          <a:lstStyle>
            <a:lvl1pPr marL="0" indent="0">
              <a:buNone/>
              <a:defRPr sz="1500" b="0"/>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dirty="0"/>
              <a:t>Click to edit Master text styles</a:t>
            </a:r>
          </a:p>
        </p:txBody>
      </p:sp>
      <p:sp>
        <p:nvSpPr>
          <p:cNvPr id="151" name="Content Placeholder 2"/>
          <p:cNvSpPr>
            <a:spLocks noGrp="1"/>
          </p:cNvSpPr>
          <p:nvPr>
            <p:ph idx="11"/>
          </p:nvPr>
        </p:nvSpPr>
        <p:spPr>
          <a:xfrm>
            <a:off x="4342226" y="1816101"/>
            <a:ext cx="3520837" cy="45831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2"/>
          </p:nvPr>
        </p:nvSpPr>
        <p:spPr>
          <a:xfrm>
            <a:off x="8058384" y="1816101"/>
            <a:ext cx="3520837" cy="45831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76" name="Straight Connector 275"/>
          <p:cNvCxnSpPr/>
          <p:nvPr userDrawn="1"/>
        </p:nvCxnSpPr>
        <p:spPr>
          <a:xfrm>
            <a:off x="610308" y="68732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9"/>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9"/>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9"/>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9"/>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9"/>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9"/>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9"/>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9"/>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9"/>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9"/>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9"/>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8"/>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8"/>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6"/>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4"/>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2"/>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90"/>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8"/>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6"/>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4"/>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2"/>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80"/>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9"/>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3"/>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8"/>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8"/>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6"/>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4"/>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2"/>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90"/>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8"/>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6"/>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4"/>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2"/>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80"/>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9"/>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3"/>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4"/>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4"/>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4"/>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4"/>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4"/>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4"/>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4"/>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4"/>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4"/>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4"/>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4"/>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Text Placeholder 6"/>
          <p:cNvSpPr>
            <a:spLocks noGrp="1"/>
          </p:cNvSpPr>
          <p:nvPr>
            <p:ph type="body" sz="quarter" idx="14"/>
          </p:nvPr>
        </p:nvSpPr>
        <p:spPr>
          <a:xfrm>
            <a:off x="611719"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264766290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1F9D8-88E3-4396-806C-AC16869DF065}" type="datetimeFigureOut">
              <a:rPr lang="en-US" smtClean="0"/>
              <a:t>10/7/25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BDCDFA-4B0B-427A-ADEC-9FA940B1BB09}" type="slidenum">
              <a:rPr lang="en-US" smtClean="0"/>
              <a:t>‹#›</a:t>
            </a:fld>
            <a:endParaRPr lang="en-US"/>
          </a:p>
        </p:txBody>
      </p:sp>
    </p:spTree>
    <p:extLst>
      <p:ext uri="{BB962C8B-B14F-4D97-AF65-F5344CB8AC3E}">
        <p14:creationId xmlns:p14="http://schemas.microsoft.com/office/powerpoint/2010/main" val="131806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1F9D8-88E3-4396-806C-AC16869DF065}" type="datetimeFigureOut">
              <a:rPr lang="en-US" smtClean="0"/>
              <a:t>10/7/25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BDCDFA-4B0B-427A-ADEC-9FA940B1BB09}" type="slidenum">
              <a:rPr lang="en-US" smtClean="0"/>
              <a:t>‹#›</a:t>
            </a:fld>
            <a:endParaRPr lang="en-US"/>
          </a:p>
        </p:txBody>
      </p:sp>
    </p:spTree>
    <p:extLst>
      <p:ext uri="{BB962C8B-B14F-4D97-AF65-F5344CB8AC3E}">
        <p14:creationId xmlns:p14="http://schemas.microsoft.com/office/powerpoint/2010/main" val="1226187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E1F9D8-88E3-4396-806C-AC16869DF065}" type="datetimeFigureOut">
              <a:rPr lang="en-US" smtClean="0"/>
              <a:t>10/7/25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BDCDFA-4B0B-427A-ADEC-9FA940B1BB09}" type="slidenum">
              <a:rPr lang="en-US" smtClean="0"/>
              <a:t>‹#›</a:t>
            </a:fld>
            <a:endParaRPr lang="en-US"/>
          </a:p>
        </p:txBody>
      </p:sp>
    </p:spTree>
    <p:extLst>
      <p:ext uri="{BB962C8B-B14F-4D97-AF65-F5344CB8AC3E}">
        <p14:creationId xmlns:p14="http://schemas.microsoft.com/office/powerpoint/2010/main" val="2852152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E1F9D8-88E3-4396-806C-AC16869DF065}" type="datetimeFigureOut">
              <a:rPr lang="en-US" smtClean="0"/>
              <a:t>10/7/25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BDCDFA-4B0B-427A-ADEC-9FA940B1BB09}" type="slidenum">
              <a:rPr lang="en-US" smtClean="0"/>
              <a:t>‹#›</a:t>
            </a:fld>
            <a:endParaRPr lang="en-US"/>
          </a:p>
        </p:txBody>
      </p:sp>
    </p:spTree>
    <p:extLst>
      <p:ext uri="{BB962C8B-B14F-4D97-AF65-F5344CB8AC3E}">
        <p14:creationId xmlns:p14="http://schemas.microsoft.com/office/powerpoint/2010/main" val="65528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E1F9D8-88E3-4396-806C-AC16869DF065}" type="datetimeFigureOut">
              <a:rPr lang="en-US" smtClean="0"/>
              <a:t>10/7/25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BDCDFA-4B0B-427A-ADEC-9FA940B1BB09}" type="slidenum">
              <a:rPr lang="en-US" smtClean="0"/>
              <a:t>‹#›</a:t>
            </a:fld>
            <a:endParaRPr lang="en-US"/>
          </a:p>
        </p:txBody>
      </p:sp>
    </p:spTree>
    <p:extLst>
      <p:ext uri="{BB962C8B-B14F-4D97-AF65-F5344CB8AC3E}">
        <p14:creationId xmlns:p14="http://schemas.microsoft.com/office/powerpoint/2010/main" val="2270143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1F9D8-88E3-4396-806C-AC16869DF065}" type="datetimeFigureOut">
              <a:rPr lang="en-US" smtClean="0"/>
              <a:t>10/7/25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BDCDFA-4B0B-427A-ADEC-9FA940B1BB09}" type="slidenum">
              <a:rPr lang="en-US" smtClean="0"/>
              <a:t>‹#›</a:t>
            </a:fld>
            <a:endParaRPr lang="en-US"/>
          </a:p>
        </p:txBody>
      </p:sp>
    </p:spTree>
    <p:extLst>
      <p:ext uri="{BB962C8B-B14F-4D97-AF65-F5344CB8AC3E}">
        <p14:creationId xmlns:p14="http://schemas.microsoft.com/office/powerpoint/2010/main" val="3698998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E1F9D8-88E3-4396-806C-AC16869DF065}" type="datetimeFigureOut">
              <a:rPr lang="en-US" smtClean="0"/>
              <a:t>10/7/25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BDCDFA-4B0B-427A-ADEC-9FA940B1BB09}" type="slidenum">
              <a:rPr lang="en-US" smtClean="0"/>
              <a:t>‹#›</a:t>
            </a:fld>
            <a:endParaRPr lang="en-US"/>
          </a:p>
        </p:txBody>
      </p:sp>
    </p:spTree>
    <p:extLst>
      <p:ext uri="{BB962C8B-B14F-4D97-AF65-F5344CB8AC3E}">
        <p14:creationId xmlns:p14="http://schemas.microsoft.com/office/powerpoint/2010/main" val="2001458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E1F9D8-88E3-4396-806C-AC16869DF065}" type="datetimeFigureOut">
              <a:rPr lang="en-US" smtClean="0"/>
              <a:t>10/7/25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BDCDFA-4B0B-427A-ADEC-9FA940B1BB09}" type="slidenum">
              <a:rPr lang="en-US" smtClean="0"/>
              <a:t>‹#›</a:t>
            </a:fld>
            <a:endParaRPr lang="en-US"/>
          </a:p>
        </p:txBody>
      </p:sp>
    </p:spTree>
    <p:extLst>
      <p:ext uri="{BB962C8B-B14F-4D97-AF65-F5344CB8AC3E}">
        <p14:creationId xmlns:p14="http://schemas.microsoft.com/office/powerpoint/2010/main" val="3384091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1F9D8-88E3-4396-806C-AC16869DF065}" type="datetimeFigureOut">
              <a:rPr lang="en-US" smtClean="0"/>
              <a:t>10/7/25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BDCDFA-4B0B-427A-ADEC-9FA940B1BB09}" type="slidenum">
              <a:rPr lang="en-US" smtClean="0"/>
              <a:t>‹#›</a:t>
            </a:fld>
            <a:endParaRPr lang="en-US"/>
          </a:p>
        </p:txBody>
      </p:sp>
    </p:spTree>
    <p:extLst>
      <p:ext uri="{BB962C8B-B14F-4D97-AF65-F5344CB8AC3E}">
        <p14:creationId xmlns:p14="http://schemas.microsoft.com/office/powerpoint/2010/main" val="4223104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hyperlink" Target="https://www.ncbi.nlm.nih.gov/pmc/articles/PMC3548444/table/T1/?report=objectonly#TFN2"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47AD32B-11B8-D844-A19A-F8C9989D11DF}"/>
              </a:ext>
            </a:extLst>
          </p:cNvPr>
          <p:cNvSpPr>
            <a:spLocks noGrp="1"/>
          </p:cNvSpPr>
          <p:nvPr>
            <p:ph type="ctrTitle"/>
          </p:nvPr>
        </p:nvSpPr>
        <p:spPr>
          <a:xfrm>
            <a:off x="1314824" y="735106"/>
            <a:ext cx="10053763" cy="2928470"/>
          </a:xfrm>
        </p:spPr>
        <p:txBody>
          <a:bodyPr anchor="b">
            <a:normAutofit/>
          </a:bodyPr>
          <a:lstStyle/>
          <a:p>
            <a:pPr algn="l"/>
            <a:r>
              <a:rPr lang="en-LK" sz="4800" b="1" dirty="0">
                <a:solidFill>
                  <a:srgbClr val="FFFFFF"/>
                </a:solidFill>
                <a:effectLst/>
                <a:latin typeface="Times New Roman" panose="02020603050405020304" pitchFamily="18" charset="0"/>
                <a:ea typeface="Times New Roman" panose="02020603050405020304" pitchFamily="18" charset="0"/>
              </a:rPr>
              <a:t>Strategies To Reduce </a:t>
            </a:r>
            <a:br>
              <a:rPr lang="en-LK" sz="4800" b="1" dirty="0">
                <a:solidFill>
                  <a:srgbClr val="FFFFFF"/>
                </a:solidFill>
                <a:effectLst/>
                <a:latin typeface="Times New Roman" panose="02020603050405020304" pitchFamily="18" charset="0"/>
                <a:ea typeface="Times New Roman" panose="02020603050405020304" pitchFamily="18" charset="0"/>
              </a:rPr>
            </a:br>
            <a:r>
              <a:rPr lang="en-LK" sz="4800" b="1" dirty="0">
                <a:solidFill>
                  <a:srgbClr val="FFFFFF"/>
                </a:solidFill>
                <a:effectLst/>
                <a:latin typeface="Times New Roman" panose="02020603050405020304" pitchFamily="18" charset="0"/>
                <a:ea typeface="Times New Roman" panose="02020603050405020304" pitchFamily="18" charset="0"/>
              </a:rPr>
              <a:t>Caesarean Sections During Labour</a:t>
            </a:r>
            <a:r>
              <a:rPr lang="en-LK" sz="4800" b="1" dirty="0">
                <a:solidFill>
                  <a:srgbClr val="FFFFFF"/>
                </a:solidFill>
                <a:effectLst/>
              </a:rPr>
              <a:t> </a:t>
            </a:r>
            <a:endParaRPr lang="en-LK" sz="4800" b="1" dirty="0">
              <a:solidFill>
                <a:srgbClr val="FFFFFF"/>
              </a:solidFill>
            </a:endParaRPr>
          </a:p>
        </p:txBody>
      </p:sp>
      <p:sp>
        <p:nvSpPr>
          <p:cNvPr id="3" name="Subtitle 2">
            <a:extLst>
              <a:ext uri="{FF2B5EF4-FFF2-40B4-BE49-F238E27FC236}">
                <a16:creationId xmlns:a16="http://schemas.microsoft.com/office/drawing/2014/main" id="{5BEF3E50-3CCD-2E49-9F6D-96EB6DDD2D6A}"/>
              </a:ext>
            </a:extLst>
          </p:cNvPr>
          <p:cNvSpPr>
            <a:spLocks noGrp="1"/>
          </p:cNvSpPr>
          <p:nvPr>
            <p:ph type="subTitle" idx="1"/>
          </p:nvPr>
        </p:nvSpPr>
        <p:spPr>
          <a:xfrm>
            <a:off x="2653441" y="4362878"/>
            <a:ext cx="9538559" cy="2446998"/>
          </a:xfrm>
          <a:solidFill>
            <a:schemeClr val="bg2"/>
          </a:solidFill>
        </p:spPr>
        <p:txBody>
          <a:bodyPr anchor="ctr">
            <a:normAutofit/>
          </a:bodyPr>
          <a:lstStyle/>
          <a:p>
            <a:pPr marL="63500" lvl="0" algn="l" fontAlgn="base">
              <a:spcBef>
                <a:spcPts val="300"/>
              </a:spcBef>
              <a:spcAft>
                <a:spcPct val="0"/>
              </a:spcAft>
              <a:buClr>
                <a:srgbClr val="A04DA3"/>
              </a:buClr>
            </a:pPr>
            <a:r>
              <a:rPr lang="en-US" altLang="en-US" b="1" dirty="0" err="1">
                <a:latin typeface="Georgia"/>
              </a:rPr>
              <a:t>Rohana</a:t>
            </a:r>
            <a:r>
              <a:rPr lang="en-US" altLang="en-US" b="1" dirty="0">
                <a:latin typeface="Georgia"/>
              </a:rPr>
              <a:t> </a:t>
            </a:r>
            <a:r>
              <a:rPr lang="en-US" altLang="en-US" b="1" dirty="0" err="1">
                <a:latin typeface="Georgia"/>
              </a:rPr>
              <a:t>Haththotuwa</a:t>
            </a:r>
            <a:endParaRPr lang="en-US" altLang="en-US" b="1" dirty="0">
              <a:latin typeface="Georgia"/>
            </a:endParaRPr>
          </a:p>
          <a:p>
            <a:pPr marL="63500" lvl="0" algn="l" fontAlgn="base">
              <a:spcBef>
                <a:spcPts val="300"/>
              </a:spcBef>
              <a:spcAft>
                <a:spcPct val="0"/>
              </a:spcAft>
              <a:buClr>
                <a:srgbClr val="A04DA3"/>
              </a:buClr>
            </a:pPr>
            <a:r>
              <a:rPr lang="en-US" altLang="en-US" b="1" dirty="0">
                <a:latin typeface="Georgia"/>
              </a:rPr>
              <a:t>Secretary General, AOFOG</a:t>
            </a:r>
          </a:p>
          <a:p>
            <a:pPr algn="l"/>
            <a:endParaRPr lang="en-LK" dirty="0"/>
          </a:p>
        </p:txBody>
      </p:sp>
      <p:pic>
        <p:nvPicPr>
          <p:cNvPr id="11" name="Picture 4" descr="Related image">
            <a:extLst>
              <a:ext uri="{FF2B5EF4-FFF2-40B4-BE49-F238E27FC236}">
                <a16:creationId xmlns:a16="http://schemas.microsoft.com/office/drawing/2014/main" id="{A81FF56B-8BDA-7646-A873-F6122EC49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43" y="4392769"/>
            <a:ext cx="2056133" cy="1905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EDAF568-3C77-3F46-B359-C30CB06F29E3}"/>
              </a:ext>
            </a:extLst>
          </p:cNvPr>
          <p:cNvSpPr txBox="1"/>
          <p:nvPr/>
        </p:nvSpPr>
        <p:spPr>
          <a:xfrm>
            <a:off x="6095997" y="6122894"/>
            <a:ext cx="6020453" cy="400110"/>
          </a:xfrm>
          <a:prstGeom prst="rect">
            <a:avLst/>
          </a:prstGeom>
          <a:noFill/>
          <a:ln w="76200">
            <a:solidFill>
              <a:srgbClr val="FF0000"/>
            </a:solidFill>
          </a:ln>
        </p:spPr>
        <p:txBody>
          <a:bodyPr wrap="square">
            <a:spAutoFit/>
          </a:bodyPr>
          <a:lstStyle/>
          <a:p>
            <a:pPr marL="63500" lvl="0" fontAlgn="base">
              <a:spcBef>
                <a:spcPts val="300"/>
              </a:spcBef>
              <a:spcAft>
                <a:spcPct val="0"/>
              </a:spcAft>
              <a:buClr>
                <a:srgbClr val="A04DA3"/>
              </a:buClr>
            </a:pPr>
            <a:r>
              <a:rPr lang="en-US" sz="2000" b="1" dirty="0">
                <a:solidFill>
                  <a:prstClr val="black"/>
                </a:solidFill>
              </a:rPr>
              <a:t>Acknowledgement; Prof Sir Sabaratnam </a:t>
            </a:r>
            <a:r>
              <a:rPr lang="en-US" sz="2000" b="1" dirty="0" err="1">
                <a:solidFill>
                  <a:prstClr val="black"/>
                </a:solidFill>
              </a:rPr>
              <a:t>Arulkumaran</a:t>
            </a:r>
            <a:r>
              <a:rPr lang="en-US" altLang="en-US" sz="2000" b="1" dirty="0">
                <a:solidFill>
                  <a:srgbClr val="1F497D"/>
                </a:solidFill>
              </a:rPr>
              <a:t> </a:t>
            </a:r>
          </a:p>
        </p:txBody>
      </p:sp>
    </p:spTree>
    <p:extLst>
      <p:ext uri="{BB962C8B-B14F-4D97-AF65-F5344CB8AC3E}">
        <p14:creationId xmlns:p14="http://schemas.microsoft.com/office/powerpoint/2010/main" val="3652506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9113" y="279917"/>
            <a:ext cx="8490219" cy="6363478"/>
          </a:xfrm>
          <a:prstGeom prst="rect">
            <a:avLst/>
          </a:prstGeom>
        </p:spPr>
      </p:pic>
      <p:sp>
        <p:nvSpPr>
          <p:cNvPr id="3" name="Left Arrow 2">
            <a:extLst>
              <a:ext uri="{FF2B5EF4-FFF2-40B4-BE49-F238E27FC236}">
                <a16:creationId xmlns:a16="http://schemas.microsoft.com/office/drawing/2014/main" id="{DF806BD0-CEF1-0445-A7F2-F90B516A382D}"/>
              </a:ext>
            </a:extLst>
          </p:cNvPr>
          <p:cNvSpPr/>
          <p:nvPr/>
        </p:nvSpPr>
        <p:spPr>
          <a:xfrm>
            <a:off x="5182646" y="3410077"/>
            <a:ext cx="344774" cy="42326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a:extLst>
              <a:ext uri="{FF2B5EF4-FFF2-40B4-BE49-F238E27FC236}">
                <a16:creationId xmlns:a16="http://schemas.microsoft.com/office/drawing/2014/main" id="{69589226-EF65-1A44-A19B-496C8359651F}"/>
              </a:ext>
            </a:extLst>
          </p:cNvPr>
          <p:cNvSpPr/>
          <p:nvPr/>
        </p:nvSpPr>
        <p:spPr>
          <a:xfrm>
            <a:off x="1251530" y="3425768"/>
            <a:ext cx="489204" cy="42326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a:extLst>
              <a:ext uri="{FF2B5EF4-FFF2-40B4-BE49-F238E27FC236}">
                <a16:creationId xmlns:a16="http://schemas.microsoft.com/office/drawing/2014/main" id="{41FD465B-E24A-0945-B050-40954E311F36}"/>
              </a:ext>
            </a:extLst>
          </p:cNvPr>
          <p:cNvSpPr/>
          <p:nvPr/>
        </p:nvSpPr>
        <p:spPr>
          <a:xfrm>
            <a:off x="7766860" y="3492429"/>
            <a:ext cx="599606" cy="28518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A0E7294-02A6-D947-9AFF-643824852FCC}"/>
              </a:ext>
            </a:extLst>
          </p:cNvPr>
          <p:cNvSpPr txBox="1"/>
          <p:nvPr/>
        </p:nvSpPr>
        <p:spPr>
          <a:xfrm>
            <a:off x="9581322" y="1769165"/>
            <a:ext cx="2132315" cy="1200329"/>
          </a:xfrm>
          <a:prstGeom prst="rect">
            <a:avLst/>
          </a:prstGeom>
          <a:noFill/>
        </p:spPr>
        <p:txBody>
          <a:bodyPr wrap="none" rtlCol="0">
            <a:spAutoFit/>
          </a:bodyPr>
          <a:lstStyle/>
          <a:p>
            <a:r>
              <a:rPr lang="en-US" dirty="0"/>
              <a:t>Alert line 1 cm/ hour</a:t>
            </a:r>
          </a:p>
          <a:p>
            <a:r>
              <a:rPr lang="en-US" dirty="0"/>
              <a:t>After 5cm?</a:t>
            </a:r>
          </a:p>
          <a:p>
            <a:r>
              <a:rPr lang="en-US" dirty="0"/>
              <a:t>Action line 3 hours</a:t>
            </a:r>
          </a:p>
          <a:p>
            <a:r>
              <a:rPr lang="en-US" dirty="0"/>
              <a:t>To the right?</a:t>
            </a:r>
          </a:p>
        </p:txBody>
      </p:sp>
    </p:spTree>
    <p:extLst>
      <p:ext uri="{BB962C8B-B14F-4D97-AF65-F5344CB8AC3E}">
        <p14:creationId xmlns:p14="http://schemas.microsoft.com/office/powerpoint/2010/main" val="575989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9"/>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2051" y="1268611"/>
            <a:ext cx="6692647" cy="3916438"/>
          </a:xfrm>
          <a:prstGeom prst="rect">
            <a:avLst/>
          </a:prstGeom>
          <a:noFill/>
          <a:ln w="9525">
            <a:noFill/>
            <a:miter lim="800000"/>
            <a:headEnd/>
            <a:tailEnd/>
          </a:ln>
        </p:spPr>
      </p:pic>
      <p:sp>
        <p:nvSpPr>
          <p:cNvPr id="5" name="Title 1"/>
          <p:cNvSpPr txBox="1">
            <a:spLocks/>
          </p:cNvSpPr>
          <p:nvPr/>
        </p:nvSpPr>
        <p:spPr>
          <a:xfrm>
            <a:off x="1981733" y="457200"/>
            <a:ext cx="822668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kern="1200" cap="all" baseline="0">
                <a:solidFill>
                  <a:schemeClr val="tx1">
                    <a:lumMod val="75000"/>
                    <a:lumOff val="25000"/>
                  </a:schemeClr>
                </a:solidFill>
                <a:latin typeface="Arial Narrow" panose="020B0606020202030204" pitchFamily="34" charset="0"/>
                <a:ea typeface="+mj-ea"/>
                <a:cs typeface="+mj-cs"/>
              </a:defRPr>
            </a:lvl1pPr>
          </a:lstStyle>
          <a:p>
            <a:r>
              <a:rPr lang="en-US" dirty="0">
                <a:solidFill>
                  <a:srgbClr val="FF0000"/>
                </a:solidFill>
              </a:rPr>
              <a:t>Reassessment of the </a:t>
            </a:r>
            <a:r>
              <a:rPr lang="en-US" dirty="0" err="1">
                <a:solidFill>
                  <a:srgbClr val="FF0000"/>
                </a:solidFill>
              </a:rPr>
              <a:t>labour</a:t>
            </a:r>
            <a:r>
              <a:rPr lang="en-US" dirty="0">
                <a:solidFill>
                  <a:srgbClr val="FF0000"/>
                </a:solidFill>
              </a:rPr>
              <a:t> curve in </a:t>
            </a:r>
            <a:r>
              <a:rPr lang="en-US" dirty="0" err="1">
                <a:solidFill>
                  <a:srgbClr val="FF0000"/>
                </a:solidFill>
              </a:rPr>
              <a:t>nulliparas</a:t>
            </a:r>
            <a:r>
              <a:rPr lang="en-US" dirty="0">
                <a:solidFill>
                  <a:srgbClr val="FF0000"/>
                </a:solidFill>
              </a:rPr>
              <a:t> – Zhang et al. 2010</a:t>
            </a:r>
          </a:p>
        </p:txBody>
      </p:sp>
      <p:grpSp>
        <p:nvGrpSpPr>
          <p:cNvPr id="6" name="Group 5"/>
          <p:cNvGrpSpPr/>
          <p:nvPr/>
        </p:nvGrpSpPr>
        <p:grpSpPr>
          <a:xfrm>
            <a:off x="8410318" y="5091418"/>
            <a:ext cx="3009847" cy="1069332"/>
            <a:chOff x="-4591461" y="3963539"/>
            <a:chExt cx="1113485" cy="2193140"/>
          </a:xfrm>
        </p:grpSpPr>
        <p:sp>
          <p:nvSpPr>
            <p:cNvPr id="7" name="TextBox 6"/>
            <p:cNvSpPr txBox="1"/>
            <p:nvPr/>
          </p:nvSpPr>
          <p:spPr>
            <a:xfrm>
              <a:off x="-4166849" y="3963539"/>
              <a:ext cx="688873" cy="2193140"/>
            </a:xfrm>
            <a:prstGeom prst="rect">
              <a:avLst/>
            </a:prstGeom>
            <a:noFill/>
          </p:spPr>
          <p:txBody>
            <a:bodyPr wrap="square" lIns="0" tIns="137160" rIns="0" bIns="137160" rtlCol="0" anchor="b">
              <a:spAutoFit/>
            </a:bodyPr>
            <a:lstStyle/>
            <a:p>
              <a:pPr defTabSz="914293">
                <a:lnSpc>
                  <a:spcPct val="110000"/>
                </a:lnSpc>
              </a:pPr>
              <a:r>
                <a:rPr lang="da-DK" sz="1600" i="1" kern="0" dirty="0">
                  <a:latin typeface="Georgia"/>
                </a:rPr>
                <a:t>Zhang J, et al. Obstet Gynecol. 2010; 116:1281-7</a:t>
              </a:r>
              <a:r>
                <a:rPr lang="da-DK" sz="1100" i="1" kern="0" dirty="0">
                  <a:solidFill>
                    <a:srgbClr val="86AA00"/>
                  </a:solidFill>
                  <a:latin typeface="Georgia"/>
                </a:rPr>
                <a:t>. </a:t>
              </a:r>
            </a:p>
          </p:txBody>
        </p:sp>
        <p:cxnSp>
          <p:nvCxnSpPr>
            <p:cNvPr id="8" name="Straight Connector 7"/>
            <p:cNvCxnSpPr/>
            <p:nvPr/>
          </p:nvCxnSpPr>
          <p:spPr>
            <a:xfrm>
              <a:off x="-4591461" y="5994329"/>
              <a:ext cx="424612" cy="0"/>
            </a:xfrm>
            <a:prstGeom prst="line">
              <a:avLst/>
            </a:prstGeom>
            <a:noFill/>
            <a:ln w="9525" cap="flat" cmpd="sng" algn="ctr">
              <a:solidFill>
                <a:srgbClr val="86AA00"/>
              </a:solidFill>
              <a:prstDash val="solid"/>
            </a:ln>
            <a:effectLst/>
          </p:spPr>
        </p:cxnSp>
      </p:grpSp>
      <p:sp>
        <p:nvSpPr>
          <p:cNvPr id="9" name="Rectangle 9"/>
          <p:cNvSpPr>
            <a:spLocks noChangeArrowheads="1"/>
          </p:cNvSpPr>
          <p:nvPr/>
        </p:nvSpPr>
        <p:spPr bwMode="auto">
          <a:xfrm>
            <a:off x="2238861" y="6264847"/>
            <a:ext cx="1862085" cy="45719"/>
          </a:xfrm>
          <a:prstGeom prst="rect">
            <a:avLst/>
          </a:prstGeom>
          <a:solidFill>
            <a:srgbClr val="696969">
              <a:lumMod val="20000"/>
              <a:lumOff val="80000"/>
            </a:srgbClr>
          </a:solidFill>
          <a:ln>
            <a:noFill/>
          </a:ln>
        </p:spPr>
        <p:txBody>
          <a:bodyPr vert="horz" wrap="square" lIns="91429" tIns="45714" rIns="91429" bIns="45714" numCol="1" anchor="t" anchorCtr="0" compatLnSpc="1">
            <a:prstTxWarp prst="textNoShape">
              <a:avLst/>
            </a:prstTxWarp>
          </a:bodyPr>
          <a:lstStyle/>
          <a:p>
            <a:pPr defTabSz="914293">
              <a:defRPr/>
            </a:pPr>
            <a:endParaRPr lang="en-US" kern="0">
              <a:solidFill>
                <a:srgbClr val="2D2D2A"/>
              </a:solidFill>
              <a:latin typeface="Georgia"/>
            </a:endParaRPr>
          </a:p>
        </p:txBody>
      </p:sp>
      <p:grpSp>
        <p:nvGrpSpPr>
          <p:cNvPr id="10" name="Group 9"/>
          <p:cNvGrpSpPr/>
          <p:nvPr/>
        </p:nvGrpSpPr>
        <p:grpSpPr>
          <a:xfrm>
            <a:off x="2080524" y="5626084"/>
            <a:ext cx="1862085" cy="119062"/>
            <a:chOff x="685800" y="6165890"/>
            <a:chExt cx="1229008" cy="119062"/>
          </a:xfrm>
          <a:solidFill>
            <a:srgbClr val="E7B800"/>
          </a:solidFill>
        </p:grpSpPr>
        <p:sp>
          <p:nvSpPr>
            <p:cNvPr id="11" name="Rectangle 10"/>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pPr defTabSz="914293"/>
              <a:endParaRPr lang="en-US" kern="0">
                <a:solidFill>
                  <a:srgbClr val="2D2D2A"/>
                </a:solidFill>
              </a:endParaRPr>
            </a:p>
          </p:txBody>
        </p:sp>
        <p:sp>
          <p:nvSpPr>
            <p:cNvPr id="12" name="Freeform 11"/>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pPr defTabSz="914293"/>
              <a:endParaRPr lang="en-US" kern="0">
                <a:solidFill>
                  <a:srgbClr val="2D2D2A"/>
                </a:solidFill>
              </a:endParaRPr>
            </a:p>
          </p:txBody>
        </p:sp>
      </p:grpSp>
      <p:sp>
        <p:nvSpPr>
          <p:cNvPr id="13" name="Rectangle 12"/>
          <p:cNvSpPr>
            <a:spLocks noChangeArrowheads="1"/>
          </p:cNvSpPr>
          <p:nvPr/>
        </p:nvSpPr>
        <p:spPr bwMode="auto">
          <a:xfrm>
            <a:off x="6221296" y="6249134"/>
            <a:ext cx="1862085" cy="45719"/>
          </a:xfrm>
          <a:prstGeom prst="rect">
            <a:avLst/>
          </a:prstGeom>
          <a:solidFill>
            <a:srgbClr val="696969">
              <a:lumMod val="20000"/>
              <a:lumOff val="80000"/>
            </a:srgbClr>
          </a:solidFill>
          <a:ln>
            <a:noFill/>
          </a:ln>
        </p:spPr>
        <p:txBody>
          <a:bodyPr vert="horz" wrap="square" lIns="91429" tIns="45714" rIns="91429" bIns="45714" numCol="1" anchor="t" anchorCtr="0" compatLnSpc="1">
            <a:prstTxWarp prst="textNoShape">
              <a:avLst/>
            </a:prstTxWarp>
          </a:bodyPr>
          <a:lstStyle/>
          <a:p>
            <a:pPr defTabSz="914293">
              <a:defRPr/>
            </a:pPr>
            <a:endParaRPr lang="en-US" kern="0">
              <a:solidFill>
                <a:srgbClr val="2D2D2A"/>
              </a:solidFill>
              <a:latin typeface="Georgia"/>
            </a:endParaRPr>
          </a:p>
        </p:txBody>
      </p:sp>
      <p:sp>
        <p:nvSpPr>
          <p:cNvPr id="14" name="Rectangle 9"/>
          <p:cNvSpPr>
            <a:spLocks noChangeArrowheads="1"/>
          </p:cNvSpPr>
          <p:nvPr/>
        </p:nvSpPr>
        <p:spPr bwMode="auto">
          <a:xfrm>
            <a:off x="8256241" y="6249133"/>
            <a:ext cx="1862085" cy="45719"/>
          </a:xfrm>
          <a:prstGeom prst="rect">
            <a:avLst/>
          </a:prstGeom>
          <a:solidFill>
            <a:srgbClr val="696969">
              <a:lumMod val="20000"/>
              <a:lumOff val="80000"/>
            </a:srgbClr>
          </a:solidFill>
          <a:ln>
            <a:noFill/>
          </a:ln>
        </p:spPr>
        <p:txBody>
          <a:bodyPr vert="horz" wrap="square" lIns="91429" tIns="45714" rIns="91429" bIns="45714" numCol="1" anchor="t" anchorCtr="0" compatLnSpc="1">
            <a:prstTxWarp prst="textNoShape">
              <a:avLst/>
            </a:prstTxWarp>
          </a:bodyPr>
          <a:lstStyle/>
          <a:p>
            <a:pPr defTabSz="914293">
              <a:defRPr/>
            </a:pPr>
            <a:endParaRPr lang="en-US" kern="0">
              <a:solidFill>
                <a:srgbClr val="2D2D2A"/>
              </a:solidFill>
              <a:latin typeface="Georgia"/>
            </a:endParaRPr>
          </a:p>
        </p:txBody>
      </p:sp>
      <p:sp>
        <p:nvSpPr>
          <p:cNvPr id="15" name="TextBox 14"/>
          <p:cNvSpPr txBox="1"/>
          <p:nvPr/>
        </p:nvSpPr>
        <p:spPr>
          <a:xfrm>
            <a:off x="4270569" y="6373753"/>
            <a:ext cx="2920453" cy="307777"/>
          </a:xfrm>
          <a:prstGeom prst="rect">
            <a:avLst/>
          </a:prstGeom>
          <a:noFill/>
        </p:spPr>
        <p:txBody>
          <a:bodyPr wrap="square" lIns="0" tIns="0" rIns="0" bIns="0" rtlCol="0">
            <a:spAutoFit/>
          </a:bodyPr>
          <a:lstStyle/>
          <a:p>
            <a:pPr defTabSz="914293"/>
            <a:r>
              <a:rPr lang="en-US" sz="2000" b="1" dirty="0">
                <a:solidFill>
                  <a:srgbClr val="FF0000"/>
                </a:solidFill>
                <a:latin typeface="Franklin Gothic Demi Cond" panose="020B0706030402020204" pitchFamily="34" charset="0"/>
              </a:rPr>
              <a:t>Going back to the basics</a:t>
            </a:r>
          </a:p>
        </p:txBody>
      </p:sp>
      <p:sp>
        <p:nvSpPr>
          <p:cNvPr id="2" name="TextBox 1"/>
          <p:cNvSpPr txBox="1"/>
          <p:nvPr/>
        </p:nvSpPr>
        <p:spPr>
          <a:xfrm>
            <a:off x="313703" y="5187830"/>
            <a:ext cx="7834929" cy="984885"/>
          </a:xfrm>
          <a:prstGeom prst="rect">
            <a:avLst/>
          </a:prstGeom>
          <a:solidFill>
            <a:schemeClr val="accent6">
              <a:lumMod val="20000"/>
              <a:lumOff val="80000"/>
            </a:schemeClr>
          </a:solidFill>
        </p:spPr>
        <p:txBody>
          <a:bodyPr wrap="square" rtlCol="0">
            <a:spAutoFit/>
          </a:bodyPr>
          <a:lstStyle/>
          <a:p>
            <a:r>
              <a:rPr lang="en-US" sz="2000" b="1" u="sng" dirty="0">
                <a:solidFill>
                  <a:srgbClr val="FF0000"/>
                </a:solidFill>
              </a:rPr>
              <a:t>26,838 women  </a:t>
            </a:r>
            <a:r>
              <a:rPr lang="en-US" sz="2000" b="1" dirty="0">
                <a:solidFill>
                  <a:srgbClr val="FF0000"/>
                </a:solidFill>
              </a:rPr>
              <a:t>with  </a:t>
            </a:r>
            <a:r>
              <a:rPr lang="en-US" sz="2000" b="1" dirty="0"/>
              <a:t>singleton term gestation, with Vertex presentation</a:t>
            </a:r>
          </a:p>
          <a:p>
            <a:r>
              <a:rPr lang="en-US" sz="2000" b="1" dirty="0"/>
              <a:t>                                       </a:t>
            </a:r>
            <a:r>
              <a:rPr lang="en-US" b="1" dirty="0"/>
              <a:t>spontaneous onset of </a:t>
            </a:r>
            <a:r>
              <a:rPr lang="en-US" b="1" dirty="0" err="1"/>
              <a:t>labour</a:t>
            </a:r>
            <a:r>
              <a:rPr lang="en-US" b="1" dirty="0"/>
              <a:t>, </a:t>
            </a:r>
          </a:p>
          <a:p>
            <a:r>
              <a:rPr lang="en-US" b="1" dirty="0"/>
              <a:t>                                          vaginal delivery, and a normal perinatal outcome</a:t>
            </a:r>
            <a:endParaRPr lang="en-GB" b="1" dirty="0"/>
          </a:p>
        </p:txBody>
      </p:sp>
      <p:sp>
        <p:nvSpPr>
          <p:cNvPr id="17" name="TextBox 16">
            <a:extLst>
              <a:ext uri="{FF2B5EF4-FFF2-40B4-BE49-F238E27FC236}">
                <a16:creationId xmlns:a16="http://schemas.microsoft.com/office/drawing/2014/main" id="{B402A8CE-4372-7247-AC2E-0F3DB58A656E}"/>
              </a:ext>
            </a:extLst>
          </p:cNvPr>
          <p:cNvSpPr txBox="1"/>
          <p:nvPr/>
        </p:nvSpPr>
        <p:spPr>
          <a:xfrm>
            <a:off x="5937241" y="1963380"/>
            <a:ext cx="6093912" cy="2585323"/>
          </a:xfrm>
          <a:prstGeom prst="rect">
            <a:avLst/>
          </a:prstGeom>
          <a:solidFill>
            <a:schemeClr val="accent2">
              <a:lumMod val="20000"/>
              <a:lumOff val="80000"/>
            </a:schemeClr>
          </a:solidFill>
        </p:spPr>
        <p:txBody>
          <a:bodyPr wrap="square">
            <a:spAutoFit/>
          </a:bodyPr>
          <a:lstStyle/>
          <a:p>
            <a:pPr marL="285750" indent="-285750">
              <a:buFont typeface="Arial" panose="020B0604020202020204" pitchFamily="34" charset="0"/>
              <a:buChar char="•"/>
            </a:pPr>
            <a:r>
              <a:rPr lang="en-US" b="1" dirty="0">
                <a:solidFill>
                  <a:srgbClr val="212121"/>
                </a:solidFill>
                <a:latin typeface="BlinkMacSystemFont"/>
              </a:rPr>
              <a:t>A</a:t>
            </a:r>
            <a:r>
              <a:rPr lang="en-US" b="1" i="0" u="none" strike="noStrike" dirty="0">
                <a:solidFill>
                  <a:srgbClr val="212121"/>
                </a:solidFill>
                <a:effectLst/>
                <a:latin typeface="BlinkMacSystemFont"/>
              </a:rPr>
              <a:t>ctive phase of labor may not start until 5 cm of cervical dilation in multiparas and even later in nulliparas</a:t>
            </a:r>
          </a:p>
          <a:p>
            <a:pPr marL="285750" indent="-285750">
              <a:buFont typeface="Arial" panose="020B0604020202020204" pitchFamily="34" charset="0"/>
              <a:buChar char="•"/>
            </a:pPr>
            <a:endParaRPr lang="en-US" b="1" i="0" u="none" strike="noStrike" dirty="0">
              <a:solidFill>
                <a:srgbClr val="212121"/>
              </a:solidFill>
              <a:effectLst/>
              <a:latin typeface="BlinkMacSystemFont"/>
            </a:endParaRPr>
          </a:p>
          <a:p>
            <a:pPr marL="285750" indent="-285750">
              <a:buFont typeface="Arial" panose="020B0604020202020204" pitchFamily="34" charset="0"/>
              <a:buChar char="•"/>
            </a:pPr>
            <a:r>
              <a:rPr lang="en-US" b="1" i="0" u="none" strike="noStrike" dirty="0">
                <a:solidFill>
                  <a:srgbClr val="212121"/>
                </a:solidFill>
                <a:effectLst/>
                <a:latin typeface="BlinkMacSystemFont"/>
              </a:rPr>
              <a:t> A 2-hour threshold for diagnosing labor arrest may be too short before 6 cm of dilation</a:t>
            </a:r>
            <a:r>
              <a:rPr lang="en-US" b="0" i="0" u="none" strike="noStrike" dirty="0">
                <a:solidFill>
                  <a:srgbClr val="212121"/>
                </a:solidFill>
                <a:effectLst/>
                <a:latin typeface="BlinkMacSystemFont"/>
              </a:rPr>
              <a:t>, </a:t>
            </a:r>
          </a:p>
          <a:p>
            <a:pPr marL="285750" indent="-285750">
              <a:buFont typeface="Arial" panose="020B0604020202020204" pitchFamily="34" charset="0"/>
              <a:buChar char="•"/>
            </a:pPr>
            <a:endParaRPr lang="en-US" b="0" i="0" u="none" strike="noStrike" dirty="0">
              <a:solidFill>
                <a:srgbClr val="212121"/>
              </a:solidFill>
              <a:effectLst/>
              <a:latin typeface="BlinkMacSystemFont"/>
            </a:endParaRPr>
          </a:p>
          <a:p>
            <a:pPr marL="285750" indent="-285750">
              <a:buFont typeface="Arial" panose="020B0604020202020204" pitchFamily="34" charset="0"/>
              <a:buChar char="•"/>
            </a:pPr>
            <a:r>
              <a:rPr lang="en-US" b="0" i="0" u="none" strike="noStrike" dirty="0">
                <a:solidFill>
                  <a:srgbClr val="212121"/>
                </a:solidFill>
                <a:effectLst/>
                <a:latin typeface="BlinkMacSystemFont"/>
              </a:rPr>
              <a:t>Given that cervical dilation accelerates as labor advances, a graduated approach based on levels of cervical dilation to diagnose labor protraction and arrest is proposed.</a:t>
            </a:r>
            <a:endParaRPr lang="en-LK" dirty="0"/>
          </a:p>
        </p:txBody>
      </p:sp>
    </p:spTree>
    <p:extLst>
      <p:ext uri="{BB962C8B-B14F-4D97-AF65-F5344CB8AC3E}">
        <p14:creationId xmlns:p14="http://schemas.microsoft.com/office/powerpoint/2010/main" val="1006979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3188" y="1574626"/>
            <a:ext cx="6804000" cy="5161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2927648" y="4653136"/>
            <a:ext cx="4104456" cy="0"/>
          </a:xfrm>
          <a:prstGeom prst="line">
            <a:avLst/>
          </a:prstGeom>
          <a:ln w="254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955613" y="4869160"/>
            <a:ext cx="2931630" cy="0"/>
          </a:xfrm>
          <a:prstGeom prst="line">
            <a:avLst/>
          </a:prstGeom>
          <a:ln w="25400">
            <a:solidFill>
              <a:srgbClr val="FF6600"/>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639616" y="706440"/>
            <a:ext cx="6840000" cy="1498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3061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6478" y="1683756"/>
            <a:ext cx="3115265" cy="2396359"/>
          </a:xfrm>
        </p:spPr>
        <p:txBody>
          <a:bodyPr anchor="b">
            <a:normAutofit/>
          </a:bodyPr>
          <a:lstStyle/>
          <a:p>
            <a:pPr algn="r"/>
            <a:r>
              <a:rPr lang="en-US" sz="4000" b="1">
                <a:solidFill>
                  <a:srgbClr val="FFFFFF"/>
                </a:solidFill>
              </a:rPr>
              <a:t>Second Stage of Labour</a:t>
            </a:r>
          </a:p>
        </p:txBody>
      </p:sp>
      <p:graphicFrame>
        <p:nvGraphicFramePr>
          <p:cNvPr id="12" name="Content Placeholder 2">
            <a:extLst>
              <a:ext uri="{FF2B5EF4-FFF2-40B4-BE49-F238E27FC236}">
                <a16:creationId xmlns:a16="http://schemas.microsoft.com/office/drawing/2014/main" id="{F9BF1F06-42E8-272F-7FD7-11D23337A5EC}"/>
              </a:ext>
            </a:extLst>
          </p:cNvPr>
          <p:cNvGraphicFramePr>
            <a:graphicFrameLocks noGrp="1"/>
          </p:cNvGraphicFramePr>
          <p:nvPr>
            <p:ph idx="1"/>
            <p:extLst>
              <p:ext uri="{D42A27DB-BD31-4B8C-83A1-F6EECF244321}">
                <p14:modId xmlns:p14="http://schemas.microsoft.com/office/powerpoint/2010/main" val="158435739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7785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52" y="94668"/>
            <a:ext cx="6283817" cy="922763"/>
          </a:xfrm>
          <a:solidFill>
            <a:schemeClr val="accent1">
              <a:lumMod val="60000"/>
              <a:lumOff val="40000"/>
            </a:schemeClr>
          </a:solidFill>
        </p:spPr>
        <p:txBody>
          <a:bodyPr/>
          <a:lstStyle/>
          <a:p>
            <a:r>
              <a:rPr lang="en-US" b="1" dirty="0"/>
              <a:t>Second</a:t>
            </a:r>
            <a:r>
              <a:rPr lang="en-US" dirty="0"/>
              <a:t> </a:t>
            </a:r>
            <a:r>
              <a:rPr lang="en-US" b="1" dirty="0"/>
              <a:t>Stage of </a:t>
            </a:r>
            <a:r>
              <a:rPr lang="en-US" b="1" dirty="0" err="1"/>
              <a:t>Labour</a:t>
            </a:r>
            <a:r>
              <a:rPr lang="en-US" b="1" dirty="0"/>
              <a:t> </a:t>
            </a:r>
          </a:p>
        </p:txBody>
      </p:sp>
      <p:sp>
        <p:nvSpPr>
          <p:cNvPr id="3" name="Content Placeholder 2"/>
          <p:cNvSpPr>
            <a:spLocks noGrp="1"/>
          </p:cNvSpPr>
          <p:nvPr>
            <p:ph idx="1"/>
          </p:nvPr>
        </p:nvSpPr>
        <p:spPr>
          <a:xfrm>
            <a:off x="0" y="1460665"/>
            <a:ext cx="11353800" cy="5397335"/>
          </a:xfrm>
        </p:spPr>
        <p:txBody>
          <a:bodyPr>
            <a:normAutofit fontScale="85000" lnSpcReduction="20000"/>
          </a:bodyPr>
          <a:lstStyle/>
          <a:p>
            <a:r>
              <a:rPr lang="en-US" b="1" dirty="0"/>
              <a:t>Appropriate duration of the second stage is not straightforward </a:t>
            </a:r>
            <a:r>
              <a:rPr lang="en-US" dirty="0"/>
              <a:t>as it involves multiple short term and long term fetal and maternal outcomes.</a:t>
            </a:r>
          </a:p>
          <a:p>
            <a:endParaRPr lang="en-US" dirty="0"/>
          </a:p>
          <a:p>
            <a:r>
              <a:rPr lang="en-US" b="1" dirty="0"/>
              <a:t>A longer duration of the second stage of labor is associated with adverse maternal outcomes, </a:t>
            </a:r>
          </a:p>
          <a:p>
            <a:pPr marL="0" indent="0">
              <a:buNone/>
            </a:pPr>
            <a:r>
              <a:rPr lang="en-US" dirty="0"/>
              <a:t>               higher rates of puerperal infection, </a:t>
            </a:r>
          </a:p>
          <a:p>
            <a:pPr marL="0" indent="0">
              <a:buNone/>
            </a:pPr>
            <a:r>
              <a:rPr lang="en-US" dirty="0"/>
              <a:t>              third-degree and fourth-degree </a:t>
            </a:r>
            <a:r>
              <a:rPr lang="en-US" dirty="0" err="1"/>
              <a:t>perineal</a:t>
            </a:r>
            <a:r>
              <a:rPr lang="en-US" dirty="0"/>
              <a:t> lacerations, and</a:t>
            </a:r>
          </a:p>
          <a:p>
            <a:pPr marL="0" indent="0">
              <a:buNone/>
            </a:pPr>
            <a:r>
              <a:rPr lang="en-US" dirty="0"/>
              <a:t>              postpartum hemorrhage.</a:t>
            </a:r>
          </a:p>
          <a:p>
            <a:pPr marL="0" indent="0">
              <a:buNone/>
            </a:pPr>
            <a:r>
              <a:rPr lang="en-US" b="1" dirty="0"/>
              <a:t>Chances of spontaneous delivery reduces with each hour of the 2</a:t>
            </a:r>
            <a:r>
              <a:rPr lang="en-US" b="1" baseline="30000" dirty="0"/>
              <a:t>nd</a:t>
            </a:r>
            <a:r>
              <a:rPr lang="en-US" b="1" dirty="0"/>
              <a:t>  stage</a:t>
            </a:r>
          </a:p>
          <a:p>
            <a:pPr marL="0" indent="0">
              <a:buNone/>
            </a:pPr>
            <a:endParaRPr lang="en-US" dirty="0"/>
          </a:p>
          <a:p>
            <a:r>
              <a:rPr lang="en-US" b="1" i="0" u="none" strike="noStrike" baseline="0" dirty="0">
                <a:solidFill>
                  <a:schemeClr val="accent6">
                    <a:lumMod val="50000"/>
                  </a:schemeClr>
                </a:solidFill>
              </a:rPr>
              <a:t>A specific absolute maximum length of time spent in the second stage of labor beyond which all women should undergo operative delivery has not been identified </a:t>
            </a:r>
          </a:p>
          <a:p>
            <a:pPr lvl="0"/>
            <a:r>
              <a:rPr lang="en-US" b="1" dirty="0">
                <a:solidFill>
                  <a:schemeClr val="accent6">
                    <a:lumMod val="50000"/>
                  </a:schemeClr>
                </a:solidFill>
              </a:rPr>
              <a:t>if the maternal and fetal conditions permit, </a:t>
            </a:r>
          </a:p>
          <a:p>
            <a:pPr marL="0" lvl="0" indent="0">
              <a:buNone/>
            </a:pPr>
            <a:r>
              <a:rPr lang="en-US" b="1" dirty="0">
                <a:solidFill>
                  <a:schemeClr val="accent6">
                    <a:lumMod val="50000"/>
                  </a:schemeClr>
                </a:solidFill>
              </a:rPr>
              <a:t>          at least 2 hours of pushing in multiparous women and </a:t>
            </a:r>
          </a:p>
          <a:p>
            <a:pPr marL="0" lvl="0" indent="0">
              <a:buNone/>
            </a:pPr>
            <a:r>
              <a:rPr lang="en-US" b="1" dirty="0">
                <a:solidFill>
                  <a:schemeClr val="accent6">
                    <a:lumMod val="50000"/>
                  </a:schemeClr>
                </a:solidFill>
              </a:rPr>
              <a:t>          at least 3 hours of pushing in nulliparous women should be allowed</a:t>
            </a:r>
          </a:p>
          <a:p>
            <a:endParaRPr lang="en-US" dirty="0"/>
          </a:p>
        </p:txBody>
      </p:sp>
    </p:spTree>
    <p:extLst>
      <p:ext uri="{BB962C8B-B14F-4D97-AF65-F5344CB8AC3E}">
        <p14:creationId xmlns:p14="http://schemas.microsoft.com/office/powerpoint/2010/main" val="28921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6040192" cy="1052366"/>
          </a:xfrm>
          <a:solidFill>
            <a:schemeClr val="accent1">
              <a:lumMod val="40000"/>
              <a:lumOff val="60000"/>
            </a:schemeClr>
          </a:solidFill>
        </p:spPr>
        <p:txBody>
          <a:bodyPr/>
          <a:lstStyle/>
          <a:p>
            <a:r>
              <a:rPr lang="en-US" b="1" dirty="0"/>
              <a:t>Operative Vaginal delivery</a:t>
            </a:r>
          </a:p>
        </p:txBody>
      </p:sp>
      <p:sp>
        <p:nvSpPr>
          <p:cNvPr id="3" name="Content Placeholder 2"/>
          <p:cNvSpPr>
            <a:spLocks noGrp="1"/>
          </p:cNvSpPr>
          <p:nvPr>
            <p:ph idx="1"/>
          </p:nvPr>
        </p:nvSpPr>
        <p:spPr>
          <a:xfrm>
            <a:off x="150254" y="1052366"/>
            <a:ext cx="12041746" cy="5724659"/>
          </a:xfrm>
        </p:spPr>
        <p:txBody>
          <a:bodyPr>
            <a:normAutofit lnSpcReduction="10000"/>
          </a:bodyPr>
          <a:lstStyle/>
          <a:p>
            <a:r>
              <a:rPr lang="en-US" dirty="0"/>
              <a:t>With increasing CS rates Operative vaginal deliveries have decreased </a:t>
            </a:r>
          </a:p>
          <a:p>
            <a:r>
              <a:rPr lang="en-US" b="1" dirty="0"/>
              <a:t>Fewer than 3% of women in whom Operative vaginal delivery has been tried go on for CS</a:t>
            </a:r>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b="0" i="0" u="none" strike="noStrike" baseline="0" dirty="0">
                <a:solidFill>
                  <a:srgbClr val="000000"/>
                </a:solidFill>
                <a:latin typeface="AdvOT77db9845"/>
              </a:rPr>
              <a:t>In one survey,</a:t>
            </a:r>
          </a:p>
          <a:p>
            <a:pPr marL="0" indent="0">
              <a:buNone/>
            </a:pPr>
            <a:r>
              <a:rPr lang="en-US" b="0" i="0" u="none" strike="noStrike" baseline="0" dirty="0">
                <a:solidFill>
                  <a:srgbClr val="000000"/>
                </a:solidFill>
                <a:latin typeface="AdvOT77db9845"/>
              </a:rPr>
              <a:t>        most (55%) resident physicians in training did not feel competent to perform a forceps delivery upon completion of residency</a:t>
            </a:r>
          </a:p>
          <a:p>
            <a:pPr marL="0" indent="0" algn="r">
              <a:buNone/>
            </a:pPr>
            <a:r>
              <a:rPr lang="en-US" sz="1600" i="1" dirty="0"/>
              <a:t>Powell J, </a:t>
            </a:r>
            <a:r>
              <a:rPr lang="en-US" sz="1600" i="1" dirty="0" err="1"/>
              <a:t>Gilo</a:t>
            </a:r>
            <a:r>
              <a:rPr lang="en-US" sz="1600" i="1" dirty="0"/>
              <a:t> N, Foote M, Gil K, Lavin JP.</a:t>
            </a:r>
          </a:p>
          <a:p>
            <a:pPr marL="0" indent="0" algn="r">
              <a:buNone/>
            </a:pPr>
            <a:r>
              <a:rPr lang="en-US" sz="1600" i="1" dirty="0"/>
              <a:t>Vacuum and forceps training in </a:t>
            </a:r>
            <a:r>
              <a:rPr lang="en-US" sz="1600" i="1" dirty="0" err="1"/>
              <a:t>residency:experience</a:t>
            </a:r>
            <a:r>
              <a:rPr lang="en-US" sz="1600" i="1" dirty="0"/>
              <a:t> and self-reported competency.</a:t>
            </a:r>
          </a:p>
          <a:p>
            <a:pPr marL="0" indent="0" algn="r">
              <a:buNone/>
            </a:pPr>
            <a:r>
              <a:rPr lang="en-US" sz="1600" i="1" dirty="0"/>
              <a:t>J </a:t>
            </a:r>
            <a:r>
              <a:rPr lang="en-US" sz="1600" i="1" dirty="0" err="1"/>
              <a:t>Perinatol</a:t>
            </a:r>
            <a:r>
              <a:rPr lang="en-US" sz="1600" i="1" dirty="0"/>
              <a:t> 2007;27:343-6</a:t>
            </a:r>
          </a:p>
        </p:txBody>
      </p:sp>
      <p:sp>
        <p:nvSpPr>
          <p:cNvPr id="4" name="Rectangle 3"/>
          <p:cNvSpPr/>
          <p:nvPr/>
        </p:nvSpPr>
        <p:spPr>
          <a:xfrm>
            <a:off x="7585656" y="2717442"/>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86998" y="2546316"/>
            <a:ext cx="7541223" cy="1545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2060"/>
                </a:solidFill>
              </a:rPr>
              <a:t>Attempts at OVD is acceptable in selected cases of </a:t>
            </a:r>
          </a:p>
          <a:p>
            <a:r>
              <a:rPr lang="en-US" sz="2400" b="1" dirty="0">
                <a:solidFill>
                  <a:srgbClr val="002060"/>
                </a:solidFill>
              </a:rPr>
              <a:t>             </a:t>
            </a:r>
            <a:r>
              <a:rPr lang="en-US" sz="2400" b="1" dirty="0" err="1">
                <a:solidFill>
                  <a:srgbClr val="002060"/>
                </a:solidFill>
              </a:rPr>
              <a:t>Midpelvic</a:t>
            </a:r>
            <a:r>
              <a:rPr lang="en-US" sz="2400" b="1" dirty="0">
                <a:solidFill>
                  <a:srgbClr val="002060"/>
                </a:solidFill>
              </a:rPr>
              <a:t> station</a:t>
            </a:r>
          </a:p>
          <a:p>
            <a:r>
              <a:rPr lang="en-US" sz="2400" b="1" dirty="0">
                <a:solidFill>
                  <a:srgbClr val="002060"/>
                </a:solidFill>
              </a:rPr>
              <a:t>             </a:t>
            </a:r>
            <a:r>
              <a:rPr lang="en-US" sz="2400" b="1" dirty="0" err="1">
                <a:solidFill>
                  <a:srgbClr val="002060"/>
                </a:solidFill>
              </a:rPr>
              <a:t>Occipito</a:t>
            </a:r>
            <a:r>
              <a:rPr lang="en-US" sz="2400" b="1" dirty="0">
                <a:solidFill>
                  <a:srgbClr val="002060"/>
                </a:solidFill>
              </a:rPr>
              <a:t> transverse or posterior position</a:t>
            </a:r>
          </a:p>
          <a:p>
            <a:r>
              <a:rPr lang="en-US" sz="2400" b="1" dirty="0">
                <a:solidFill>
                  <a:srgbClr val="002060"/>
                </a:solidFill>
              </a:rPr>
              <a:t>These require high level of skill </a:t>
            </a:r>
          </a:p>
        </p:txBody>
      </p:sp>
    </p:spTree>
    <p:extLst>
      <p:ext uri="{BB962C8B-B14F-4D97-AF65-F5344CB8AC3E}">
        <p14:creationId xmlns:p14="http://schemas.microsoft.com/office/powerpoint/2010/main" val="2046332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B33354-5302-409E-90BF-4E7A98AFB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58A529-15B1-AA40-8024-516FEA04A1AB}"/>
              </a:ext>
            </a:extLst>
          </p:cNvPr>
          <p:cNvSpPr>
            <a:spLocks noGrp="1"/>
          </p:cNvSpPr>
          <p:nvPr>
            <p:ph type="title"/>
          </p:nvPr>
        </p:nvSpPr>
        <p:spPr>
          <a:xfrm>
            <a:off x="328608" y="771119"/>
            <a:ext cx="3796306" cy="4666206"/>
          </a:xfrm>
        </p:spPr>
        <p:txBody>
          <a:bodyPr anchor="ctr">
            <a:normAutofit/>
          </a:bodyPr>
          <a:lstStyle/>
          <a:p>
            <a:r>
              <a:rPr lang="en-US" b="1" dirty="0">
                <a:latin typeface="+mn-lt"/>
              </a:rPr>
              <a:t>Inexperience or inadequate skills in performing an assisted vaginal delivery</a:t>
            </a:r>
            <a:endParaRPr lang="en-LK" b="1" dirty="0">
              <a:latin typeface="+mn-lt"/>
            </a:endParaRPr>
          </a:p>
        </p:txBody>
      </p:sp>
      <p:grpSp>
        <p:nvGrpSpPr>
          <p:cNvPr id="10" name="Group 9">
            <a:extLst>
              <a:ext uri="{FF2B5EF4-FFF2-40B4-BE49-F238E27FC236}">
                <a16:creationId xmlns:a16="http://schemas.microsoft.com/office/drawing/2014/main" id="{0C66A8B6-1F6E-4FCC-93B9-B9986B6FD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576" y="5945955"/>
            <a:ext cx="12109423" cy="525780"/>
            <a:chOff x="82576" y="5945955"/>
            <a:chExt cx="12109423" cy="525780"/>
          </a:xfrm>
        </p:grpSpPr>
        <p:sp>
          <p:nvSpPr>
            <p:cNvPr id="11" name="Rectangle 10">
              <a:extLst>
                <a:ext uri="{FF2B5EF4-FFF2-40B4-BE49-F238E27FC236}">
                  <a16:creationId xmlns:a16="http://schemas.microsoft.com/office/drawing/2014/main" id="{CAF7C4FD-65AD-4BBE-886A-D2E923F94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336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A8278B-6DF7-481F-B1FA-FFE7D6C3C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D16056-4682-5F47-9211-299ADB78E449}"/>
              </a:ext>
            </a:extLst>
          </p:cNvPr>
          <p:cNvSpPr>
            <a:spLocks noGrp="1"/>
          </p:cNvSpPr>
          <p:nvPr>
            <p:ph idx="1"/>
          </p:nvPr>
        </p:nvSpPr>
        <p:spPr>
          <a:xfrm>
            <a:off x="4453523" y="386265"/>
            <a:ext cx="7409870" cy="5444955"/>
          </a:xfrm>
        </p:spPr>
        <p:txBody>
          <a:bodyPr anchor="ctr">
            <a:normAutofit lnSpcReduction="10000"/>
          </a:bodyPr>
          <a:lstStyle/>
          <a:p>
            <a:r>
              <a:rPr lang="en-US" sz="2400" b="1" dirty="0"/>
              <a:t>Inexperience or inadequate skills in performing an assisted vaginal delivery</a:t>
            </a:r>
            <a:r>
              <a:rPr lang="en-US" sz="2400" dirty="0"/>
              <a:t> have been associated with a greater frequency of CS use, especially in settings where there is little training and supervision, and </a:t>
            </a:r>
            <a:r>
              <a:rPr lang="en-US" sz="2400" b="1" dirty="0"/>
              <a:t>young physicians are afraid of showing signs of incompetency or of asking senior staff for support</a:t>
            </a:r>
          </a:p>
          <a:p>
            <a:pPr marL="0" indent="0">
              <a:buNone/>
            </a:pPr>
            <a:endParaRPr lang="en-US" sz="2400" b="1" dirty="0"/>
          </a:p>
          <a:p>
            <a:r>
              <a:rPr lang="en-US" sz="2400" dirty="0"/>
              <a:t> In many settings, </a:t>
            </a:r>
            <a:r>
              <a:rPr lang="en-US" sz="2400" b="1" dirty="0"/>
              <a:t>young obstetricians have become experts in CS, but are losing confidence in undertaking vaginal assisted deliveries and breech deliveries.</a:t>
            </a:r>
          </a:p>
          <a:p>
            <a:pPr marL="0" indent="0" algn="r">
              <a:buNone/>
            </a:pPr>
            <a:endParaRPr lang="en-US" sz="1700" i="1" dirty="0"/>
          </a:p>
          <a:p>
            <a:pPr marL="0" indent="0" algn="r">
              <a:buNone/>
            </a:pPr>
            <a:endParaRPr lang="en-US" sz="1700" i="1" dirty="0"/>
          </a:p>
          <a:p>
            <a:pPr marL="0" indent="0" algn="r">
              <a:buNone/>
            </a:pPr>
            <a:r>
              <a:rPr lang="en-US" sz="1700" i="1" dirty="0" err="1"/>
              <a:t>Litorp</a:t>
            </a:r>
            <a:r>
              <a:rPr lang="en-US" sz="1700" i="1" dirty="0"/>
              <a:t> H, </a:t>
            </a:r>
            <a:r>
              <a:rPr lang="en-US" sz="1700" i="1" dirty="0" err="1"/>
              <a:t>Mgaya</a:t>
            </a:r>
            <a:r>
              <a:rPr lang="en-US" sz="1700" i="1" dirty="0"/>
              <a:t> A, </a:t>
            </a:r>
            <a:r>
              <a:rPr lang="en-US" sz="1700" i="1" dirty="0" err="1"/>
              <a:t>Mbekenga</a:t>
            </a:r>
            <a:r>
              <a:rPr lang="en-US" sz="1700" i="1" dirty="0"/>
              <a:t> CK, </a:t>
            </a:r>
            <a:r>
              <a:rPr lang="en-US" sz="1700" i="1" dirty="0" err="1"/>
              <a:t>Kidanto</a:t>
            </a:r>
            <a:r>
              <a:rPr lang="en-US" sz="1700" i="1" dirty="0"/>
              <a:t> HL, </a:t>
            </a:r>
            <a:r>
              <a:rPr lang="en-US" sz="1700" i="1" dirty="0" err="1"/>
              <a:t>Johnsdotter</a:t>
            </a:r>
            <a:r>
              <a:rPr lang="en-US" sz="1700" i="1" dirty="0"/>
              <a:t> S, Essen B. Fear,                                                             blame and transparency: obstetric caregivers’ rationales for high caesarean section rates in a low-resource setting. Soc Sci Med 2015; 143: 232–40.</a:t>
            </a:r>
          </a:p>
          <a:p>
            <a:pPr marL="0" indent="0" algn="r">
              <a:buNone/>
            </a:pPr>
            <a:r>
              <a:rPr lang="en-US" sz="1700" i="1" dirty="0"/>
              <a:t>Bailey PE. The disappearing art of instrumental delivery: time to reverse the trend. Int J </a:t>
            </a:r>
            <a:r>
              <a:rPr lang="en-US" sz="1700" i="1" dirty="0" err="1"/>
              <a:t>Gynaecol</a:t>
            </a:r>
            <a:r>
              <a:rPr lang="en-US" sz="1700" i="1" dirty="0"/>
              <a:t> </a:t>
            </a:r>
            <a:r>
              <a:rPr lang="en-US" sz="1700" i="1" dirty="0" err="1"/>
              <a:t>Obstet</a:t>
            </a:r>
            <a:r>
              <a:rPr lang="en-US" sz="1700" i="1" dirty="0"/>
              <a:t> 2005; 91: 89–9B6</a:t>
            </a:r>
          </a:p>
          <a:p>
            <a:endParaRPr lang="en-LK" sz="1700" i="1" dirty="0"/>
          </a:p>
        </p:txBody>
      </p:sp>
    </p:spTree>
    <p:extLst>
      <p:ext uri="{BB962C8B-B14F-4D97-AF65-F5344CB8AC3E}">
        <p14:creationId xmlns:p14="http://schemas.microsoft.com/office/powerpoint/2010/main" val="1364652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5486400" cy="1004552"/>
          </a:xfrm>
          <a:solidFill>
            <a:schemeClr val="accent1">
              <a:lumMod val="40000"/>
              <a:lumOff val="60000"/>
            </a:schemeClr>
          </a:solidFill>
        </p:spPr>
        <p:txBody>
          <a:bodyPr/>
          <a:lstStyle/>
          <a:p>
            <a:r>
              <a:rPr lang="en-US" b="1" dirty="0">
                <a:solidFill>
                  <a:srgbClr val="002060"/>
                </a:solidFill>
              </a:rPr>
              <a:t>Fetal Heart Monitoring</a:t>
            </a:r>
          </a:p>
        </p:txBody>
      </p:sp>
      <p:sp>
        <p:nvSpPr>
          <p:cNvPr id="3" name="Content Placeholder 2"/>
          <p:cNvSpPr>
            <a:spLocks noGrp="1"/>
          </p:cNvSpPr>
          <p:nvPr>
            <p:ph idx="1"/>
          </p:nvPr>
        </p:nvSpPr>
        <p:spPr>
          <a:xfrm>
            <a:off x="91225" y="1130166"/>
            <a:ext cx="12100775" cy="5727833"/>
          </a:xfrm>
        </p:spPr>
        <p:txBody>
          <a:bodyPr>
            <a:normAutofit/>
          </a:bodyPr>
          <a:lstStyle/>
          <a:p>
            <a:r>
              <a:rPr lang="en-US" dirty="0"/>
              <a:t>Considerable variation and interpretation of the fetal heart tracings. </a:t>
            </a:r>
          </a:p>
          <a:p>
            <a:r>
              <a:rPr lang="en-US" dirty="0"/>
              <a:t>Unnecessary CS s due to limited knowledge of FH tracing interpretation and lack of guidelines to manage</a:t>
            </a: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p:txBody>
      </p:sp>
      <p:sp>
        <p:nvSpPr>
          <p:cNvPr id="4" name="Rectangle 3"/>
          <p:cNvSpPr/>
          <p:nvPr/>
        </p:nvSpPr>
        <p:spPr>
          <a:xfrm>
            <a:off x="502277" y="2512968"/>
            <a:ext cx="6941711" cy="2253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Category III     </a:t>
            </a:r>
          </a:p>
          <a:p>
            <a:r>
              <a:rPr lang="en-US" sz="2000" b="1" dirty="0">
                <a:solidFill>
                  <a:schemeClr val="tx1"/>
                </a:solidFill>
              </a:rPr>
              <a:t> 	</a:t>
            </a:r>
            <a:r>
              <a:rPr lang="en-US" sz="2000" b="1" dirty="0">
                <a:solidFill>
                  <a:srgbClr val="FFFF00"/>
                </a:solidFill>
              </a:rPr>
              <a:t>Absent FHR variability with recurrent late decelerations</a:t>
            </a:r>
          </a:p>
          <a:p>
            <a:r>
              <a:rPr lang="en-US" sz="2000" b="1" dirty="0">
                <a:solidFill>
                  <a:srgbClr val="FFFF00"/>
                </a:solidFill>
              </a:rPr>
              <a:t>                  Recurrent variable decelerations, or Bradycardia</a:t>
            </a:r>
          </a:p>
          <a:p>
            <a:r>
              <a:rPr lang="en-US" sz="2000" b="1" dirty="0">
                <a:solidFill>
                  <a:srgbClr val="FFFF00"/>
                </a:solidFill>
              </a:rPr>
              <a:t>                 Sinusoidal rhythm</a:t>
            </a:r>
          </a:p>
          <a:p>
            <a:endParaRPr lang="en-US" b="1" dirty="0">
              <a:solidFill>
                <a:srgbClr val="FFC000"/>
              </a:solidFill>
            </a:endParaRPr>
          </a:p>
          <a:p>
            <a:r>
              <a:rPr lang="en-US" sz="2400" b="1" i="1" dirty="0">
                <a:solidFill>
                  <a:srgbClr val="002060"/>
                </a:solidFill>
              </a:rPr>
              <a:t>Abnormal and if intra uterine </a:t>
            </a:r>
            <a:r>
              <a:rPr lang="en-US" sz="2400" b="1" i="1" dirty="0" err="1">
                <a:solidFill>
                  <a:srgbClr val="002060"/>
                </a:solidFill>
              </a:rPr>
              <a:t>resuscitatory</a:t>
            </a:r>
            <a:r>
              <a:rPr lang="en-US" sz="2400" b="1" i="1" dirty="0">
                <a:solidFill>
                  <a:srgbClr val="002060"/>
                </a:solidFill>
              </a:rPr>
              <a:t> measures does not resolve quickly needs rapid delivery</a:t>
            </a:r>
          </a:p>
        </p:txBody>
      </p:sp>
      <p:sp>
        <p:nvSpPr>
          <p:cNvPr id="5" name="Rectangle 4"/>
          <p:cNvSpPr/>
          <p:nvPr/>
        </p:nvSpPr>
        <p:spPr>
          <a:xfrm>
            <a:off x="4372377" y="4829576"/>
            <a:ext cx="7819623" cy="20284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prstClr val="black"/>
                </a:solidFill>
              </a:rPr>
              <a:t>Category I     </a:t>
            </a:r>
          </a:p>
          <a:p>
            <a:r>
              <a:rPr lang="en-US" sz="2000" b="1" dirty="0">
                <a:solidFill>
                  <a:srgbClr val="FFC000"/>
                </a:solidFill>
              </a:rPr>
              <a:t>                         </a:t>
            </a:r>
            <a:r>
              <a:rPr lang="en-US" sz="2000" b="1" dirty="0">
                <a:solidFill>
                  <a:srgbClr val="FFFF00"/>
                </a:solidFill>
              </a:rPr>
              <a:t>Moderate variability, presence of accelerations</a:t>
            </a:r>
          </a:p>
          <a:p>
            <a:endParaRPr lang="en-US" b="1" dirty="0">
              <a:solidFill>
                <a:prstClr val="black"/>
              </a:solidFill>
            </a:endParaRPr>
          </a:p>
          <a:p>
            <a:r>
              <a:rPr lang="en-US" sz="2400" b="1" i="1" dirty="0">
                <a:solidFill>
                  <a:srgbClr val="002060"/>
                </a:solidFill>
              </a:rPr>
              <a:t>Normal &amp; does not require intervention . Ongoing monitoring</a:t>
            </a:r>
          </a:p>
        </p:txBody>
      </p:sp>
    </p:spTree>
    <p:extLst>
      <p:ext uri="{BB962C8B-B14F-4D97-AF65-F5344CB8AC3E}">
        <p14:creationId xmlns:p14="http://schemas.microsoft.com/office/powerpoint/2010/main" val="1121860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10" y="0"/>
            <a:ext cx="5626994" cy="1325563"/>
          </a:xfrm>
          <a:solidFill>
            <a:schemeClr val="accent1">
              <a:lumMod val="40000"/>
              <a:lumOff val="60000"/>
            </a:schemeClr>
          </a:solidFill>
        </p:spPr>
        <p:txBody>
          <a:bodyPr/>
          <a:lstStyle/>
          <a:p>
            <a:r>
              <a:rPr lang="en-US" b="1" dirty="0">
                <a:solidFill>
                  <a:srgbClr val="002060"/>
                </a:solidFill>
              </a:rPr>
              <a:t>Fetal Heart Monitoring</a:t>
            </a:r>
            <a:endParaRPr lang="en-US" dirty="0"/>
          </a:p>
        </p:txBody>
      </p:sp>
      <p:sp>
        <p:nvSpPr>
          <p:cNvPr id="3" name="Content Placeholder 2"/>
          <p:cNvSpPr>
            <a:spLocks noGrp="1"/>
          </p:cNvSpPr>
          <p:nvPr>
            <p:ph idx="1"/>
          </p:nvPr>
        </p:nvSpPr>
        <p:spPr>
          <a:xfrm>
            <a:off x="928353" y="2511380"/>
            <a:ext cx="10515600" cy="4346620"/>
          </a:xfrm>
        </p:spPr>
        <p:txBody>
          <a:bodyPr>
            <a:normAutofit/>
          </a:bodyPr>
          <a:lstStyle/>
          <a:p>
            <a:pPr lvl="0"/>
            <a:endParaRPr lang="en-US" sz="2200" dirty="0">
              <a:solidFill>
                <a:prstClr val="black"/>
              </a:solidFill>
            </a:endParaRPr>
          </a:p>
          <a:p>
            <a:pPr lvl="0"/>
            <a:endParaRPr lang="en-US" sz="2200" dirty="0">
              <a:solidFill>
                <a:prstClr val="black"/>
              </a:solidFill>
            </a:endParaRPr>
          </a:p>
          <a:p>
            <a:pPr marL="0" lvl="0" indent="0">
              <a:buNone/>
            </a:pPr>
            <a:r>
              <a:rPr lang="en-US" sz="2200" dirty="0">
                <a:solidFill>
                  <a:prstClr val="black"/>
                </a:solidFill>
              </a:rPr>
              <a:t>                                 Change of position</a:t>
            </a:r>
          </a:p>
          <a:p>
            <a:pPr marL="0" lvl="0" indent="0">
              <a:buNone/>
            </a:pPr>
            <a:r>
              <a:rPr lang="en-US" sz="2200" dirty="0">
                <a:solidFill>
                  <a:prstClr val="black"/>
                </a:solidFill>
              </a:rPr>
              <a:t>		     Amnioinfusion with N. Saline</a:t>
            </a:r>
          </a:p>
          <a:p>
            <a:pPr marL="0" lvl="0" indent="0">
              <a:buNone/>
            </a:pPr>
            <a:r>
              <a:rPr lang="en-US" sz="2200" dirty="0">
                <a:solidFill>
                  <a:prstClr val="black"/>
                </a:solidFill>
              </a:rPr>
              <a:t>		     Scalp stimulation to elicit fetal heart acceleration  - </a:t>
            </a:r>
            <a:r>
              <a:rPr lang="en-US" sz="2200" dirty="0" err="1">
                <a:solidFill>
                  <a:prstClr val="black"/>
                </a:solidFill>
              </a:rPr>
              <a:t>reassuaring</a:t>
            </a:r>
            <a:endParaRPr lang="en-US" sz="2200" dirty="0">
              <a:solidFill>
                <a:prstClr val="black"/>
              </a:solidFill>
            </a:endParaRPr>
          </a:p>
          <a:p>
            <a:pPr marL="0" lvl="0" indent="0">
              <a:buNone/>
            </a:pPr>
            <a:endParaRPr lang="en-US" sz="2200" dirty="0">
              <a:solidFill>
                <a:prstClr val="black"/>
              </a:solidFill>
            </a:endParaRPr>
          </a:p>
          <a:p>
            <a:pPr lvl="0"/>
            <a:endParaRPr lang="en-US" sz="2200" dirty="0">
              <a:solidFill>
                <a:prstClr val="black"/>
              </a:solidFill>
            </a:endParaRPr>
          </a:p>
          <a:p>
            <a:pPr lvl="0"/>
            <a:endParaRPr lang="en-US" dirty="0"/>
          </a:p>
        </p:txBody>
      </p:sp>
      <p:sp>
        <p:nvSpPr>
          <p:cNvPr id="4" name="Rectangle 3"/>
          <p:cNvSpPr/>
          <p:nvPr/>
        </p:nvSpPr>
        <p:spPr>
          <a:xfrm>
            <a:off x="1120462" y="1584102"/>
            <a:ext cx="9607639" cy="1506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dirty="0">
                <a:solidFill>
                  <a:prstClr val="black"/>
                </a:solidFill>
              </a:rPr>
              <a:t>Category II </a:t>
            </a:r>
          </a:p>
          <a:p>
            <a:pPr lvl="0"/>
            <a:r>
              <a:rPr lang="en-US" sz="2400" b="1" dirty="0">
                <a:solidFill>
                  <a:srgbClr val="FFFF00"/>
                </a:solidFill>
              </a:rPr>
              <a:t>                   Indeterminate, non-</a:t>
            </a:r>
            <a:r>
              <a:rPr lang="en-US" sz="2400" b="1" dirty="0" err="1">
                <a:solidFill>
                  <a:srgbClr val="FFFF00"/>
                </a:solidFill>
              </a:rPr>
              <a:t>reassuaring</a:t>
            </a:r>
            <a:r>
              <a:rPr lang="en-US" sz="2400" b="1" dirty="0">
                <a:solidFill>
                  <a:srgbClr val="FFFF00"/>
                </a:solidFill>
              </a:rPr>
              <a:t> FHR account for most CS</a:t>
            </a:r>
          </a:p>
          <a:p>
            <a:pPr lvl="0"/>
            <a:r>
              <a:rPr lang="en-US" sz="2400" dirty="0">
                <a:solidFill>
                  <a:prstClr val="black"/>
                </a:solidFill>
              </a:rPr>
              <a:t>                </a:t>
            </a:r>
            <a:r>
              <a:rPr lang="en-US" sz="2400" b="1" i="1" dirty="0">
                <a:solidFill>
                  <a:prstClr val="black"/>
                </a:solidFill>
              </a:rPr>
              <a:t>Require – evaluation, continued surveillance, corrective measures</a:t>
            </a:r>
            <a:r>
              <a:rPr lang="en-US" sz="2400" dirty="0">
                <a:solidFill>
                  <a:prstClr val="black"/>
                </a:solidFill>
              </a:rPr>
              <a:t>.</a:t>
            </a:r>
          </a:p>
        </p:txBody>
      </p:sp>
      <p:sp>
        <p:nvSpPr>
          <p:cNvPr id="5" name="Rectangle 4"/>
          <p:cNvSpPr/>
          <p:nvPr/>
        </p:nvSpPr>
        <p:spPr>
          <a:xfrm>
            <a:off x="1120462" y="5331854"/>
            <a:ext cx="10650828" cy="1481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0" indent="-228600">
              <a:lnSpc>
                <a:spcPct val="90000"/>
              </a:lnSpc>
              <a:spcBef>
                <a:spcPts val="1000"/>
              </a:spcBef>
              <a:buFont typeface="Arial" panose="020B0604020202020204" pitchFamily="34" charset="0"/>
              <a:buChar char="•"/>
            </a:pPr>
            <a:r>
              <a:rPr lang="en-US" sz="2600">
                <a:solidFill>
                  <a:prstClr val="black"/>
                </a:solidFill>
              </a:rPr>
              <a:t>Recurrent variable decelerations, Prolonged  bradycardia  require delivery</a:t>
            </a:r>
          </a:p>
          <a:p>
            <a:pPr marL="228600" lvl="0" indent="-228600">
              <a:lnSpc>
                <a:spcPct val="90000"/>
              </a:lnSpc>
              <a:spcBef>
                <a:spcPts val="1000"/>
              </a:spcBef>
              <a:buFont typeface="Arial" panose="020B0604020202020204" pitchFamily="34" charset="0"/>
              <a:buChar char="•"/>
            </a:pPr>
            <a:r>
              <a:rPr lang="en-US" sz="2600">
                <a:solidFill>
                  <a:prstClr val="black"/>
                </a:solidFill>
              </a:rPr>
              <a:t>No data to support delivery for decelerations with “atypical features</a:t>
            </a:r>
            <a:endParaRPr lang="en-US"/>
          </a:p>
        </p:txBody>
      </p:sp>
    </p:spTree>
    <p:extLst>
      <p:ext uri="{BB962C8B-B14F-4D97-AF65-F5344CB8AC3E}">
        <p14:creationId xmlns:p14="http://schemas.microsoft.com/office/powerpoint/2010/main" val="2297540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38B76-4D76-4E46-81A8-33BF078422D9}"/>
              </a:ext>
            </a:extLst>
          </p:cNvPr>
          <p:cNvSpPr>
            <a:spLocks noGrp="1"/>
          </p:cNvSpPr>
          <p:nvPr>
            <p:ph type="title"/>
          </p:nvPr>
        </p:nvSpPr>
        <p:spPr>
          <a:xfrm>
            <a:off x="1371599" y="294538"/>
            <a:ext cx="9895951" cy="1033669"/>
          </a:xfrm>
        </p:spPr>
        <p:txBody>
          <a:bodyPr>
            <a:normAutofit/>
          </a:bodyPr>
          <a:lstStyle/>
          <a:p>
            <a:r>
              <a:rPr lang="en-LK" sz="4000" b="1">
                <a:solidFill>
                  <a:srgbClr val="FFFFFF"/>
                </a:solidFill>
              </a:rPr>
              <a:t>WHO RECOMMENDATION</a:t>
            </a:r>
          </a:p>
        </p:txBody>
      </p:sp>
      <p:sp>
        <p:nvSpPr>
          <p:cNvPr id="3" name="Content Placeholder 2">
            <a:extLst>
              <a:ext uri="{FF2B5EF4-FFF2-40B4-BE49-F238E27FC236}">
                <a16:creationId xmlns:a16="http://schemas.microsoft.com/office/drawing/2014/main" id="{A6CB6FFD-E9C9-EC40-92AD-1545711C32D2}"/>
              </a:ext>
            </a:extLst>
          </p:cNvPr>
          <p:cNvSpPr>
            <a:spLocks noGrp="1"/>
          </p:cNvSpPr>
          <p:nvPr>
            <p:ph idx="1"/>
          </p:nvPr>
        </p:nvSpPr>
        <p:spPr>
          <a:xfrm>
            <a:off x="1371599" y="1885278"/>
            <a:ext cx="9724031" cy="4529589"/>
          </a:xfrm>
        </p:spPr>
        <p:txBody>
          <a:bodyPr anchor="ctr">
            <a:noAutofit/>
          </a:bodyPr>
          <a:lstStyle/>
          <a:p>
            <a:r>
              <a:rPr lang="en-US" sz="2400" dirty="0"/>
              <a:t>Recent evidence highlighted </a:t>
            </a:r>
          </a:p>
          <a:p>
            <a:pPr marL="457200" lvl="1" indent="0">
              <a:buNone/>
            </a:pPr>
            <a:r>
              <a:rPr lang="en-US" sz="2000" dirty="0"/>
              <a:t>The individual variability of the progress of </a:t>
            </a:r>
            <a:r>
              <a:rPr lang="en-US" sz="2000" dirty="0" err="1"/>
              <a:t>labours</a:t>
            </a:r>
            <a:r>
              <a:rPr lang="en-US" sz="2000" dirty="0"/>
              <a:t>    	  		                                           Many </a:t>
            </a:r>
            <a:r>
              <a:rPr lang="en-US" sz="2000" b="1" dirty="0"/>
              <a:t>women do not experience a </a:t>
            </a:r>
            <a:r>
              <a:rPr lang="en-US" sz="2000" b="1" dirty="0" err="1"/>
              <a:t>labour</a:t>
            </a:r>
            <a:r>
              <a:rPr lang="en-US" sz="2000" b="1" dirty="0"/>
              <a:t> that conforms to the average rate o</a:t>
            </a:r>
            <a:r>
              <a:rPr lang="en-US" sz="2000" dirty="0"/>
              <a:t>n which the partograph design was based</a:t>
            </a:r>
            <a:r>
              <a:rPr lang="en-US" dirty="0"/>
              <a:t>.</a:t>
            </a:r>
          </a:p>
          <a:p>
            <a:pPr marL="0" indent="0">
              <a:buNone/>
            </a:pPr>
            <a:endParaRPr lang="en-US" sz="2400" baseline="30000" dirty="0"/>
          </a:p>
          <a:p>
            <a:r>
              <a:rPr lang="en-US" sz="2400" dirty="0"/>
              <a:t>In 2018,</a:t>
            </a:r>
            <a:r>
              <a:rPr lang="en-US" sz="2400" baseline="30000" dirty="0"/>
              <a:t> </a:t>
            </a:r>
            <a:r>
              <a:rPr lang="en-US" sz="2400" dirty="0"/>
              <a:t>the WHO initiated a process to </a:t>
            </a:r>
            <a:r>
              <a:rPr lang="en-US" sz="2400" b="1" dirty="0"/>
              <a:t>revise the partograph                  </a:t>
            </a:r>
            <a:r>
              <a:rPr lang="en-US" sz="2400" dirty="0"/>
              <a:t>	   	      </a:t>
            </a:r>
            <a:r>
              <a:rPr lang="en-US" sz="2000" dirty="0"/>
              <a:t>Taking to account emerging evidence on normal </a:t>
            </a:r>
            <a:r>
              <a:rPr lang="en-US" sz="2000" dirty="0" err="1"/>
              <a:t>labour</a:t>
            </a:r>
            <a:r>
              <a:rPr lang="en-US" sz="2000" dirty="0"/>
              <a:t> progression, &amp; Other recommendations made towards improving experience of childbirth </a:t>
            </a:r>
          </a:p>
          <a:p>
            <a:pPr marL="0" indent="0">
              <a:buNone/>
            </a:pPr>
            <a:r>
              <a:rPr lang="en-US" sz="2400" baseline="30000" dirty="0"/>
              <a:t>	   </a:t>
            </a:r>
            <a:r>
              <a:rPr lang="en-US" sz="2400" b="1" dirty="0"/>
              <a:t>Designed a new </a:t>
            </a:r>
            <a:r>
              <a:rPr lang="en-US" sz="2400" b="1" dirty="0" err="1"/>
              <a:t>labour</a:t>
            </a:r>
            <a:r>
              <a:rPr lang="en-US" sz="2400" b="1" dirty="0"/>
              <a:t> monitoring tool called the </a:t>
            </a:r>
          </a:p>
          <a:p>
            <a:pPr marL="0" indent="0">
              <a:buNone/>
            </a:pPr>
            <a:r>
              <a:rPr lang="en-US" sz="2400" b="1" dirty="0"/>
              <a:t>		WHO </a:t>
            </a:r>
            <a:r>
              <a:rPr lang="en-US" sz="2400" b="1" dirty="0" err="1"/>
              <a:t>Labour</a:t>
            </a:r>
            <a:r>
              <a:rPr lang="en-US" sz="2400" b="1" dirty="0"/>
              <a:t> Care Guide </a:t>
            </a:r>
            <a:endParaRPr lang="en-LK" sz="2400" b="1" dirty="0"/>
          </a:p>
        </p:txBody>
      </p:sp>
    </p:spTree>
    <p:extLst>
      <p:ext uri="{BB962C8B-B14F-4D97-AF65-F5344CB8AC3E}">
        <p14:creationId xmlns:p14="http://schemas.microsoft.com/office/powerpoint/2010/main" val="3103112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1" name="Rectangle 3080">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タイトル 1">
            <a:extLst>
              <a:ext uri="{FF2B5EF4-FFF2-40B4-BE49-F238E27FC236}">
                <a16:creationId xmlns:a16="http://schemas.microsoft.com/office/drawing/2014/main" id="{0373DB24-427C-4F06-8DE8-50B4E6FF52D9}"/>
              </a:ext>
            </a:extLst>
          </p:cNvPr>
          <p:cNvSpPr>
            <a:spLocks noGrp="1"/>
          </p:cNvSpPr>
          <p:nvPr>
            <p:ph type="ctrTitle" idx="4294967295"/>
          </p:nvPr>
        </p:nvSpPr>
        <p:spPr>
          <a:xfrm>
            <a:off x="1890665" y="1123527"/>
            <a:ext cx="9151737" cy="3053794"/>
          </a:xfrm>
        </p:spPr>
        <p:txBody>
          <a:bodyPr/>
          <a:lstStyle/>
          <a:p>
            <a:pPr defTabSz="923544"/>
            <a:br>
              <a:rPr lang="ja-JP" altLang="en-US" sz="2424" kern="1200">
                <a:solidFill>
                  <a:schemeClr val="tx1"/>
                </a:solidFill>
                <a:latin typeface="Times New Roman" panose="02020603050405020304" pitchFamily="18" charset="0"/>
                <a:ea typeface="+mj-ea"/>
                <a:cs typeface="Times New Roman" panose="02020603050405020304" pitchFamily="18" charset="0"/>
              </a:rPr>
            </a:br>
            <a:r>
              <a:rPr lang="en-US" altLang="ja-JP" sz="3232" kern="1200">
                <a:solidFill>
                  <a:schemeClr val="tx1"/>
                </a:solidFill>
                <a:latin typeface="Times New Roman" panose="02020603050405020304" pitchFamily="18" charset="0"/>
                <a:ea typeface="+mj-ea"/>
                <a:cs typeface="Times New Roman" panose="02020603050405020304" pitchFamily="18" charset="0"/>
              </a:rPr>
              <a:t>Disclosure of Conflict of Interest</a:t>
            </a:r>
            <a:br>
              <a:rPr lang="en-US" altLang="ja-JP" sz="3232" kern="1200">
                <a:solidFill>
                  <a:schemeClr val="tx1"/>
                </a:solidFill>
                <a:latin typeface="Times New Roman" panose="02020603050405020304" pitchFamily="18" charset="0"/>
                <a:ea typeface="+mj-ea"/>
                <a:cs typeface="Times New Roman" panose="02020603050405020304" pitchFamily="18" charset="0"/>
              </a:rPr>
            </a:br>
            <a:r>
              <a:rPr lang="en-US" altLang="ja-JP" sz="2424" kern="1200">
                <a:solidFill>
                  <a:schemeClr val="tx1"/>
                </a:solidFill>
                <a:latin typeface="Times New Roman" panose="02020603050405020304" pitchFamily="18" charset="0"/>
                <a:ea typeface="+mj-ea"/>
                <a:cs typeface="Times New Roman" panose="02020603050405020304" pitchFamily="18" charset="0"/>
              </a:rPr>
              <a:t> </a:t>
            </a:r>
            <a:br>
              <a:rPr lang="ja-JP" altLang="en-US" sz="2424" kern="1200">
                <a:solidFill>
                  <a:schemeClr val="tx1"/>
                </a:solidFill>
                <a:latin typeface="Times New Roman" panose="02020603050405020304" pitchFamily="18" charset="0"/>
                <a:ea typeface="+mj-ea"/>
                <a:cs typeface="Times New Roman" panose="02020603050405020304" pitchFamily="18" charset="0"/>
              </a:rPr>
            </a:br>
            <a:endParaRPr lang="ja-JP" altLang="en-US" sz="2400">
              <a:latin typeface="Times New Roman" panose="02020603050405020304" pitchFamily="18" charset="0"/>
              <a:cs typeface="Times New Roman" panose="02020603050405020304" pitchFamily="18" charset="0"/>
            </a:endParaRPr>
          </a:p>
        </p:txBody>
      </p:sp>
      <p:sp>
        <p:nvSpPr>
          <p:cNvPr id="4" name="正方形/長方形 3">
            <a:extLst>
              <a:ext uri="{FF2B5EF4-FFF2-40B4-BE49-F238E27FC236}">
                <a16:creationId xmlns:a16="http://schemas.microsoft.com/office/drawing/2014/main" id="{5F8DC731-4204-4D6E-AD33-C991622EEFE2}"/>
              </a:ext>
            </a:extLst>
          </p:cNvPr>
          <p:cNvSpPr>
            <a:spLocks noChangeArrowheads="1"/>
          </p:cNvSpPr>
          <p:nvPr/>
        </p:nvSpPr>
        <p:spPr bwMode="auto">
          <a:xfrm>
            <a:off x="1149593" y="1123527"/>
            <a:ext cx="8772424" cy="2725913"/>
          </a:xfrm>
          <a:prstGeom prst="rect">
            <a:avLst/>
          </a:prstGeom>
          <a:noFill/>
          <a:ln w="12700">
            <a:solidFill>
              <a:schemeClr val="tx1"/>
            </a:solidFill>
            <a:miter lim="800000"/>
            <a:headEnd/>
            <a:tailEnd/>
          </a:ln>
          <a:effectLst>
            <a:outerShdw dist="23000" dir="5400000" rotWithShape="0">
              <a:srgbClr val="808080">
                <a:alpha val="34999"/>
              </a:srgbClr>
            </a:outerShdw>
          </a:effectLst>
        </p:spPr>
        <p:txBody>
          <a:bodyPr anchor="ctr"/>
          <a:lstStyle/>
          <a:p>
            <a:pPr algn="ctr" eaLnBrk="1" hangingPunct="1">
              <a:defRPr/>
            </a:pPr>
            <a:endParaRPr lang="ja-JP" altLang="en-US">
              <a:solidFill>
                <a:schemeClr val="lt1"/>
              </a:solidFill>
              <a:latin typeface="Times New Roman" panose="02020603050405020304" pitchFamily="18" charset="0"/>
              <a:ea typeface="+mn-ea"/>
              <a:cs typeface="Times New Roman" panose="02020603050405020304" pitchFamily="18" charset="0"/>
            </a:endParaRPr>
          </a:p>
        </p:txBody>
      </p:sp>
      <p:sp>
        <p:nvSpPr>
          <p:cNvPr id="3076" name="Rectangle 3">
            <a:extLst>
              <a:ext uri="{FF2B5EF4-FFF2-40B4-BE49-F238E27FC236}">
                <a16:creationId xmlns:a16="http://schemas.microsoft.com/office/drawing/2014/main" id="{FC11A41F-990C-44D0-AF0D-EAC2FB7EF9C0}"/>
              </a:ext>
            </a:extLst>
          </p:cNvPr>
          <p:cNvSpPr txBox="1">
            <a:spLocks noChangeArrowheads="1"/>
          </p:cNvSpPr>
          <p:nvPr/>
        </p:nvSpPr>
        <p:spPr bwMode="auto">
          <a:xfrm>
            <a:off x="2539998" y="4725397"/>
            <a:ext cx="7730920" cy="100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46329" indent="-346329" algn="ctr" defTabSz="923544">
              <a:lnSpc>
                <a:spcPct val="80000"/>
              </a:lnSpc>
              <a:buNone/>
            </a:pPr>
            <a:r>
              <a:rPr kumimoji="0" lang="en-US" altLang="ja-JP" sz="2828" kern="1200">
                <a:solidFill>
                  <a:schemeClr val="tx1"/>
                </a:solidFill>
                <a:latin typeface="Times New Roman" panose="02020603050405020304" pitchFamily="18" charset="0"/>
                <a:ea typeface="ＭＳ Ｐゴシック" panose="020B0600070205080204" pitchFamily="50" charset="-128"/>
                <a:cs typeface="Times New Roman" panose="02020603050405020304" pitchFamily="18" charset="0"/>
              </a:rPr>
              <a:t>I have no</a:t>
            </a:r>
            <a:r>
              <a:rPr kumimoji="0" lang="ja-JP" altLang="ja-JP" sz="2828" kern="1200">
                <a:solidFill>
                  <a:schemeClr val="tx1"/>
                </a:solidFill>
                <a:latin typeface="Times New Roman" panose="02020603050405020304" pitchFamily="18" charset="0"/>
                <a:ea typeface="ＭＳ Ｐゴシック" panose="020B0600070205080204" pitchFamily="50" charset="-128"/>
                <a:cs typeface="Times New Roman" panose="02020603050405020304" pitchFamily="18" charset="0"/>
              </a:rPr>
              <a:t> </a:t>
            </a:r>
            <a:r>
              <a:rPr kumimoji="0" lang="en-US" altLang="ja-JP" sz="2828" kern="1200">
                <a:solidFill>
                  <a:schemeClr val="tx1"/>
                </a:solidFill>
                <a:latin typeface="Times New Roman" panose="02020603050405020304" pitchFamily="18" charset="0"/>
                <a:ea typeface="ＭＳ Ｐゴシック" panose="020B0600070205080204" pitchFamily="50" charset="-128"/>
                <a:cs typeface="Times New Roman" panose="02020603050405020304" pitchFamily="18" charset="0"/>
              </a:rPr>
              <a:t>COI </a:t>
            </a:r>
          </a:p>
          <a:p>
            <a:pPr marL="346329" indent="-346329" algn="ctr" defTabSz="923544">
              <a:lnSpc>
                <a:spcPct val="80000"/>
              </a:lnSpc>
              <a:buNone/>
            </a:pPr>
            <a:r>
              <a:rPr kumimoji="0" lang="en-US" altLang="ja-JP" sz="2828" kern="1200">
                <a:solidFill>
                  <a:schemeClr val="tx1"/>
                </a:solidFill>
                <a:latin typeface="Times New Roman" panose="02020603050405020304" pitchFamily="18" charset="0"/>
                <a:ea typeface="ＭＳ Ｐゴシック" panose="020B0600070205080204" pitchFamily="50" charset="-128"/>
                <a:cs typeface="Times New Roman" panose="02020603050405020304" pitchFamily="18" charset="0"/>
              </a:rPr>
              <a:t>with regard to our presentation.</a:t>
            </a:r>
            <a:endParaRPr kumimoji="0" lang="en-US" altLang="ja-JP"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0999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13133F-59A8-B144-AE99-BA73C497987E}"/>
              </a:ext>
            </a:extLst>
          </p:cNvPr>
          <p:cNvPicPr>
            <a:picLocks noChangeAspect="1"/>
          </p:cNvPicPr>
          <p:nvPr/>
        </p:nvPicPr>
        <p:blipFill>
          <a:blip r:embed="rId2"/>
          <a:stretch>
            <a:fillRect/>
          </a:stretch>
        </p:blipFill>
        <p:spPr>
          <a:xfrm>
            <a:off x="1524001" y="1"/>
            <a:ext cx="4793673" cy="6858000"/>
          </a:xfrm>
          <a:prstGeom prst="rect">
            <a:avLst/>
          </a:prstGeom>
        </p:spPr>
      </p:pic>
      <p:pic>
        <p:nvPicPr>
          <p:cNvPr id="3" name="Picture 2">
            <a:extLst>
              <a:ext uri="{FF2B5EF4-FFF2-40B4-BE49-F238E27FC236}">
                <a16:creationId xmlns:a16="http://schemas.microsoft.com/office/drawing/2014/main" id="{968E6484-1608-BB4D-A56E-546D235858E2}"/>
              </a:ext>
            </a:extLst>
          </p:cNvPr>
          <p:cNvPicPr>
            <a:picLocks noChangeAspect="1"/>
          </p:cNvPicPr>
          <p:nvPr/>
        </p:nvPicPr>
        <p:blipFill>
          <a:blip r:embed="rId3"/>
          <a:stretch>
            <a:fillRect/>
          </a:stretch>
        </p:blipFill>
        <p:spPr>
          <a:xfrm>
            <a:off x="5821914" y="0"/>
            <a:ext cx="4846087" cy="6858000"/>
          </a:xfrm>
          <a:prstGeom prst="rect">
            <a:avLst/>
          </a:prstGeom>
        </p:spPr>
      </p:pic>
    </p:spTree>
    <p:extLst>
      <p:ext uri="{BB962C8B-B14F-4D97-AF65-F5344CB8AC3E}">
        <p14:creationId xmlns:p14="http://schemas.microsoft.com/office/powerpoint/2010/main" val="862173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95435">
            <a:extLst>
              <a:ext uri="{FF2B5EF4-FFF2-40B4-BE49-F238E27FC236}">
                <a16:creationId xmlns:a16="http://schemas.microsoft.com/office/drawing/2014/main" id="{A5EE9422-4DB6-4597-B578-1D487923E02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5822" y="0"/>
            <a:ext cx="5147733" cy="6857999"/>
          </a:xfrm>
          <a:prstGeom prst="rect">
            <a:avLst/>
          </a:prstGeom>
          <a:noFill/>
          <a:ln>
            <a:noFill/>
          </a:ln>
        </p:spPr>
      </p:pic>
      <p:sp>
        <p:nvSpPr>
          <p:cNvPr id="3" name="TextBox 2">
            <a:extLst>
              <a:ext uri="{FF2B5EF4-FFF2-40B4-BE49-F238E27FC236}">
                <a16:creationId xmlns:a16="http://schemas.microsoft.com/office/drawing/2014/main" id="{58F2AE7E-17B9-264A-8C5A-416265E8AC48}"/>
              </a:ext>
            </a:extLst>
          </p:cNvPr>
          <p:cNvSpPr txBox="1"/>
          <p:nvPr/>
        </p:nvSpPr>
        <p:spPr>
          <a:xfrm>
            <a:off x="7563555" y="496711"/>
            <a:ext cx="3639138" cy="2000548"/>
          </a:xfrm>
          <a:prstGeom prst="rect">
            <a:avLst/>
          </a:prstGeom>
          <a:noFill/>
        </p:spPr>
        <p:txBody>
          <a:bodyPr wrap="none" rtlCol="0">
            <a:spAutoFit/>
          </a:bodyPr>
          <a:lstStyle/>
          <a:p>
            <a:r>
              <a:rPr lang="en-US" sz="2400" b="1" dirty="0">
                <a:solidFill>
                  <a:srgbClr val="FF0000"/>
                </a:solidFill>
              </a:rPr>
              <a:t>WHO LABOUR CARE GUIDE</a:t>
            </a:r>
          </a:p>
          <a:p>
            <a:endParaRPr lang="en-US" sz="2000" dirty="0">
              <a:solidFill>
                <a:srgbClr val="FF0000"/>
              </a:solidFill>
            </a:endParaRPr>
          </a:p>
          <a:p>
            <a:r>
              <a:rPr lang="en-US" sz="2000" b="1" dirty="0">
                <a:solidFill>
                  <a:srgbClr val="FF0000"/>
                </a:solidFill>
              </a:rPr>
              <a:t>Observe alert parameters</a:t>
            </a:r>
          </a:p>
          <a:p>
            <a:r>
              <a:rPr lang="en-US" sz="2000" b="1" dirty="0">
                <a:solidFill>
                  <a:srgbClr val="FF0000"/>
                </a:solidFill>
              </a:rPr>
              <a:t>Under each observation.</a:t>
            </a:r>
          </a:p>
          <a:p>
            <a:endParaRPr lang="en-US" sz="2000" b="1" dirty="0">
              <a:solidFill>
                <a:srgbClr val="FF0000"/>
              </a:solidFill>
            </a:endParaRPr>
          </a:p>
          <a:p>
            <a:endParaRPr lang="en-US" sz="2000" dirty="0">
              <a:solidFill>
                <a:srgbClr val="FF0000"/>
              </a:solidFill>
            </a:endParaRPr>
          </a:p>
        </p:txBody>
      </p:sp>
    </p:spTree>
    <p:extLst>
      <p:ext uri="{BB962C8B-B14F-4D97-AF65-F5344CB8AC3E}">
        <p14:creationId xmlns:p14="http://schemas.microsoft.com/office/powerpoint/2010/main" val="449506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1F40D-A607-4F96-AC03-B7EEC7B65BAE}"/>
              </a:ext>
            </a:extLst>
          </p:cNvPr>
          <p:cNvSpPr>
            <a:spLocks noGrp="1"/>
          </p:cNvSpPr>
          <p:nvPr>
            <p:ph type="title"/>
          </p:nvPr>
        </p:nvSpPr>
        <p:spPr>
          <a:xfrm>
            <a:off x="234030" y="225708"/>
            <a:ext cx="10928809" cy="965270"/>
          </a:xfrm>
          <a:solidFill>
            <a:schemeClr val="accent2">
              <a:lumMod val="20000"/>
              <a:lumOff val="80000"/>
            </a:schemeClr>
          </a:solidFill>
        </p:spPr>
        <p:txBody>
          <a:bodyPr>
            <a:normAutofit fontScale="90000"/>
          </a:bodyPr>
          <a:lstStyle/>
          <a:p>
            <a:r>
              <a:rPr lang="en-US" b="1" dirty="0">
                <a:solidFill>
                  <a:srgbClr val="FF0000"/>
                </a:solidFill>
              </a:rPr>
              <a:t>Section 1: Identification and admission</a:t>
            </a:r>
            <a:br>
              <a:rPr lang="en-US" b="1" dirty="0">
                <a:solidFill>
                  <a:srgbClr val="FF0000"/>
                </a:solidFill>
              </a:rPr>
            </a:br>
            <a:r>
              <a:rPr lang="en-US" b="1" dirty="0">
                <a:solidFill>
                  <a:srgbClr val="FF0000"/>
                </a:solidFill>
              </a:rPr>
              <a:t>Section 2: Supportive care</a:t>
            </a:r>
          </a:p>
        </p:txBody>
      </p:sp>
      <p:sp>
        <p:nvSpPr>
          <p:cNvPr id="4" name="Slide Number Placeholder 3">
            <a:extLst>
              <a:ext uri="{FF2B5EF4-FFF2-40B4-BE49-F238E27FC236}">
                <a16:creationId xmlns:a16="http://schemas.microsoft.com/office/drawing/2014/main" id="{E9F092E2-0D44-4247-A8D0-91D65C69F089}"/>
              </a:ext>
            </a:extLst>
          </p:cNvPr>
          <p:cNvSpPr>
            <a:spLocks noGrp="1"/>
          </p:cNvSpPr>
          <p:nvPr>
            <p:ph type="sldNum" sz="quarter" idx="12"/>
          </p:nvPr>
        </p:nvSpPr>
        <p:spPr/>
        <p:txBody>
          <a:bodyPr/>
          <a:lstStyle/>
          <a:p>
            <a:fld id="{66D7C2A8-3574-48AF-9B9F-6538CE887783}" type="slidenum">
              <a:rPr lang="en-IE" smtClean="0"/>
              <a:t>22</a:t>
            </a:fld>
            <a:endParaRPr lang="en-IE"/>
          </a:p>
        </p:txBody>
      </p:sp>
      <p:pic>
        <p:nvPicPr>
          <p:cNvPr id="5" name="Imagen 95435">
            <a:extLst>
              <a:ext uri="{FF2B5EF4-FFF2-40B4-BE49-F238E27FC236}">
                <a16:creationId xmlns:a16="http://schemas.microsoft.com/office/drawing/2014/main" id="{EAAD3D5E-7498-4F16-8ABA-DC94F71DBF2B}"/>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b="78858"/>
          <a:stretch/>
        </p:blipFill>
        <p:spPr bwMode="auto">
          <a:xfrm>
            <a:off x="338667" y="1690688"/>
            <a:ext cx="11661422" cy="39763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7481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C0A47-A109-734A-9544-60DF68A6D551}"/>
              </a:ext>
            </a:extLst>
          </p:cNvPr>
          <p:cNvSpPr>
            <a:spLocks noGrp="1"/>
          </p:cNvSpPr>
          <p:nvPr>
            <p:ph type="title"/>
          </p:nvPr>
        </p:nvSpPr>
        <p:spPr>
          <a:xfrm>
            <a:off x="841248" y="548640"/>
            <a:ext cx="3600860" cy="5431536"/>
          </a:xfrm>
          <a:solidFill>
            <a:schemeClr val="accent6">
              <a:lumMod val="40000"/>
              <a:lumOff val="60000"/>
            </a:schemeClr>
          </a:solidFill>
        </p:spPr>
        <p:txBody>
          <a:bodyPr>
            <a:normAutofit/>
          </a:bodyPr>
          <a:lstStyle/>
          <a:p>
            <a:r>
              <a:rPr lang="en-US" sz="2600" b="0" i="0" u="none" strike="noStrike" dirty="0">
                <a:effectLst/>
                <a:latin typeface="Arial" panose="020B0604020202020204" pitchFamily="34" charset="0"/>
              </a:rPr>
              <a:t>international Journal of Reproduction, Contraception, Obstetrics and Gynecology </a:t>
            </a:r>
            <a:br>
              <a:rPr lang="en-US" sz="2600" b="0" i="0" u="none" strike="noStrike" dirty="0">
                <a:effectLst/>
                <a:latin typeface="Arial" panose="020B0604020202020204" pitchFamily="34" charset="0"/>
              </a:rPr>
            </a:br>
            <a:br>
              <a:rPr lang="en-US" sz="2600" dirty="0">
                <a:latin typeface="Arial" panose="020B0604020202020204" pitchFamily="34" charset="0"/>
              </a:rPr>
            </a:br>
            <a:r>
              <a:rPr lang="en-US" sz="2600" b="0" i="0" u="none" strike="noStrike" dirty="0">
                <a:effectLst/>
                <a:latin typeface="Arial" panose="020B0604020202020204" pitchFamily="34" charset="0"/>
              </a:rPr>
              <a:t>Poornima H. N., </a:t>
            </a:r>
            <a:r>
              <a:rPr lang="en-US" sz="2600" b="0" i="0" u="none" strike="noStrike" dirty="0" err="1">
                <a:effectLst/>
                <a:latin typeface="Arial" panose="020B0604020202020204" pitchFamily="34" charset="0"/>
              </a:rPr>
              <a:t>Nayanashree</a:t>
            </a:r>
            <a:r>
              <a:rPr lang="en-US" sz="2600" b="0" i="0" u="none" strike="noStrike" dirty="0">
                <a:effectLst/>
                <a:latin typeface="Arial" panose="020B0604020202020204" pitchFamily="34" charset="0"/>
              </a:rPr>
              <a:t> V.*, </a:t>
            </a:r>
            <a:r>
              <a:rPr lang="en-US" sz="2600" b="0" i="0" u="none" strike="noStrike" dirty="0" err="1">
                <a:effectLst/>
                <a:latin typeface="Arial" panose="020B0604020202020204" pitchFamily="34" charset="0"/>
              </a:rPr>
              <a:t>Premalatha</a:t>
            </a:r>
            <a:r>
              <a:rPr lang="en-US" sz="2600" b="0" i="0" u="none" strike="noStrike" dirty="0">
                <a:effectLst/>
                <a:latin typeface="Arial" panose="020B0604020202020204" pitchFamily="34" charset="0"/>
              </a:rPr>
              <a:t> H. L., Nirmala </a:t>
            </a:r>
            <a:r>
              <a:rPr lang="en-US" sz="2600" b="0" i="0" u="none" strike="noStrike" dirty="0" err="1">
                <a:effectLst/>
                <a:latin typeface="Arial" panose="020B0604020202020204" pitchFamily="34" charset="0"/>
              </a:rPr>
              <a:t>Doreswamy</a:t>
            </a:r>
            <a:br>
              <a:rPr lang="en-US" sz="2600" b="0" i="0" u="none" strike="noStrike" dirty="0">
                <a:effectLst/>
                <a:latin typeface="Arial" panose="020B0604020202020204" pitchFamily="34" charset="0"/>
              </a:rPr>
            </a:br>
            <a:br>
              <a:rPr lang="en-US" sz="2600" b="0" i="0" u="none" strike="noStrike" dirty="0">
                <a:effectLst/>
                <a:latin typeface="Arial" panose="020B0604020202020204" pitchFamily="34" charset="0"/>
              </a:rPr>
            </a:br>
            <a:r>
              <a:rPr lang="en-US" sz="2600" b="0" i="0" u="none" strike="noStrike" dirty="0">
                <a:effectLst/>
                <a:latin typeface="Arial" panose="020B0604020202020204" pitchFamily="34" charset="0"/>
              </a:rPr>
              <a:t> 2023Aug;12(8):2399-2402</a:t>
            </a:r>
            <a:endParaRPr lang="en-LK" sz="2600" dirty="0"/>
          </a:p>
        </p:txBody>
      </p:sp>
      <p:sp>
        <p:nvSpPr>
          <p:cNvPr id="3" name="Content Placeholder 2">
            <a:extLst>
              <a:ext uri="{FF2B5EF4-FFF2-40B4-BE49-F238E27FC236}">
                <a16:creationId xmlns:a16="http://schemas.microsoft.com/office/drawing/2014/main" id="{108D5054-3CF3-E345-B96B-27F857CD1559}"/>
              </a:ext>
            </a:extLst>
          </p:cNvPr>
          <p:cNvSpPr>
            <a:spLocks noGrp="1"/>
          </p:cNvSpPr>
          <p:nvPr>
            <p:ph idx="1"/>
          </p:nvPr>
        </p:nvSpPr>
        <p:spPr>
          <a:xfrm>
            <a:off x="5126417" y="142875"/>
            <a:ext cx="6584507" cy="6715125"/>
          </a:xfrm>
        </p:spPr>
        <p:txBody>
          <a:bodyPr anchor="ctr">
            <a:normAutofit/>
          </a:bodyPr>
          <a:lstStyle/>
          <a:p>
            <a:r>
              <a:rPr lang="en-US" sz="1600" b="1" i="0" u="none" strike="noStrike" dirty="0">
                <a:effectLst/>
              </a:rPr>
              <a:t>Background</a:t>
            </a:r>
            <a:r>
              <a:rPr lang="en-US" sz="1600" b="1" dirty="0"/>
              <a:t>                                                                                                                    </a:t>
            </a:r>
            <a:r>
              <a:rPr lang="en-US" sz="1600" b="0" i="0" u="none" strike="noStrike" dirty="0">
                <a:effectLst/>
              </a:rPr>
              <a:t> </a:t>
            </a:r>
            <a:r>
              <a:rPr lang="en-US" sz="1600" dirty="0"/>
              <a:t>T</a:t>
            </a:r>
            <a:r>
              <a:rPr lang="en-US" sz="1600" b="0" i="0" u="none" strike="noStrike" dirty="0">
                <a:effectLst/>
              </a:rPr>
              <a:t>o </a:t>
            </a:r>
            <a:r>
              <a:rPr lang="en-US" sz="1600" b="1" i="0" u="none" strike="noStrike" dirty="0">
                <a:effectLst/>
              </a:rPr>
              <a:t>assess whether </a:t>
            </a:r>
            <a:r>
              <a:rPr lang="en-US" sz="1600" b="1" i="0" u="none" strike="noStrike" dirty="0" err="1">
                <a:effectLst/>
              </a:rPr>
              <a:t>labour</a:t>
            </a:r>
            <a:r>
              <a:rPr lang="en-US" sz="1600" b="1" i="0" u="none" strike="noStrike" dirty="0">
                <a:effectLst/>
              </a:rPr>
              <a:t> monitoring using new WHO LCG will result in reducing intra partum caesarean section</a:t>
            </a:r>
          </a:p>
          <a:p>
            <a:r>
              <a:rPr lang="en-US" sz="1600" b="1" i="0" u="none" strike="noStrike" dirty="0">
                <a:effectLst/>
              </a:rPr>
              <a:t>Results</a:t>
            </a:r>
            <a:r>
              <a:rPr lang="en-US" sz="1600" b="0" i="0" u="none" strike="noStrike" dirty="0">
                <a:effectLst/>
              </a:rPr>
              <a:t>: In the present study, the New WHO </a:t>
            </a:r>
            <a:r>
              <a:rPr lang="en-US" sz="1600" b="0" i="0" u="none" strike="noStrike" dirty="0" err="1">
                <a:effectLst/>
              </a:rPr>
              <a:t>Labour</a:t>
            </a:r>
            <a:r>
              <a:rPr lang="en-US" sz="1600" b="0" i="0" u="none" strike="noStrike" dirty="0">
                <a:effectLst/>
              </a:rPr>
              <a:t> Care guide was plotted for </a:t>
            </a:r>
            <a:r>
              <a:rPr lang="en-US" sz="1600" b="1" i="0" u="none" strike="noStrike" dirty="0">
                <a:effectLst/>
              </a:rPr>
              <a:t>1735pregnant women among which 1668 (96%) of the total patients had vaginal delivery, while 67 (4%) of the patients underwent Cesarean </a:t>
            </a:r>
            <a:r>
              <a:rPr lang="en-US" sz="1600" b="0" i="0" u="none" strike="noStrike" dirty="0">
                <a:effectLst/>
              </a:rPr>
              <a:t>Section. Among the patients who underwent Cesarean Section it was found that1082 (94%) of the total Cesarean Sections were in latent phase of </a:t>
            </a:r>
            <a:r>
              <a:rPr lang="en-US" sz="1600" b="0" i="0" u="none" strike="noStrike" dirty="0" err="1">
                <a:effectLst/>
              </a:rPr>
              <a:t>labour</a:t>
            </a:r>
            <a:r>
              <a:rPr lang="en-US" sz="1600" b="0" i="0" u="none" strike="noStrike" dirty="0">
                <a:effectLst/>
              </a:rPr>
              <a:t> before plotting of the new WHO </a:t>
            </a:r>
            <a:r>
              <a:rPr lang="en-US" sz="1600" b="0" i="0" u="none" strike="noStrike" dirty="0" err="1">
                <a:effectLst/>
              </a:rPr>
              <a:t>Labour</a:t>
            </a:r>
            <a:r>
              <a:rPr lang="en-US" sz="1600" b="0" i="0" u="none" strike="noStrike" dirty="0">
                <a:effectLst/>
              </a:rPr>
              <a:t> care guide whereas only about 67 (6%) of Cesarean Section were conducted in active phase of </a:t>
            </a:r>
            <a:r>
              <a:rPr lang="en-US" sz="1600" b="0" i="0" u="none" strike="noStrike" dirty="0" err="1">
                <a:effectLst/>
              </a:rPr>
              <a:t>labour</a:t>
            </a:r>
            <a:r>
              <a:rPr lang="en-US" sz="1600" b="0" i="0" u="none" strike="noStrike" dirty="0">
                <a:effectLst/>
              </a:rPr>
              <a:t>. Among the patients who underwent LSCS in the active phase of </a:t>
            </a:r>
            <a:r>
              <a:rPr lang="en-US" sz="1600" b="0" i="0" u="none" strike="noStrike" dirty="0" err="1">
                <a:effectLst/>
              </a:rPr>
              <a:t>labour</a:t>
            </a:r>
            <a:r>
              <a:rPr lang="en-US" sz="1600" b="0" i="0" u="none" strike="noStrike" dirty="0">
                <a:effectLst/>
              </a:rPr>
              <a:t> majority were due to fetal distress 29(43%), 21(31%) due to Cephalopelvic disproportion, 13(20%) due to Non progression of </a:t>
            </a:r>
            <a:r>
              <a:rPr lang="en-US" sz="1600" b="0" i="0" u="none" strike="noStrike" dirty="0" err="1">
                <a:effectLst/>
              </a:rPr>
              <a:t>labour</a:t>
            </a:r>
            <a:r>
              <a:rPr lang="en-US" sz="1600" b="0" i="0" u="none" strike="noStrike" dirty="0">
                <a:effectLst/>
              </a:rPr>
              <a:t> and about 4(6%) due to Deep Transverse Arrest</a:t>
            </a:r>
          </a:p>
          <a:p>
            <a:r>
              <a:rPr lang="en-US" sz="1600" b="1" i="0" u="none" strike="noStrike" dirty="0">
                <a:effectLst/>
              </a:rPr>
              <a:t>Conclusions</a:t>
            </a:r>
            <a:r>
              <a:rPr lang="en-US" sz="1600" b="0" i="0" u="none" strike="noStrike" dirty="0">
                <a:effectLst/>
              </a:rPr>
              <a:t>: </a:t>
            </a:r>
          </a:p>
          <a:p>
            <a:pPr marL="0" indent="0">
              <a:buNone/>
            </a:pPr>
            <a:r>
              <a:rPr lang="en-US" sz="1600" b="1" i="0" u="none" strike="noStrike" dirty="0">
                <a:effectLst/>
              </a:rPr>
              <a:t>	Majority of the caesarean sections were conducted in the latent phase of </a:t>
            </a:r>
            <a:r>
              <a:rPr lang="en-US" sz="1600" b="1" i="0" u="none" strike="noStrike" dirty="0" err="1">
                <a:effectLst/>
              </a:rPr>
              <a:t>labour</a:t>
            </a:r>
            <a:r>
              <a:rPr lang="en-US" sz="1600" b="0" i="0" u="none" strike="noStrike" dirty="0">
                <a:effectLst/>
              </a:rPr>
              <a:t>.                                              	                                                       	The </a:t>
            </a:r>
            <a:r>
              <a:rPr lang="en-US" sz="1600" b="1" i="0" u="none" strike="noStrike" dirty="0">
                <a:effectLst/>
              </a:rPr>
              <a:t>New WHO </a:t>
            </a:r>
            <a:r>
              <a:rPr lang="en-US" sz="1600" b="1" i="0" u="none" strike="noStrike" dirty="0" err="1">
                <a:effectLst/>
              </a:rPr>
              <a:t>Labour</a:t>
            </a:r>
            <a:r>
              <a:rPr lang="en-US" sz="1600" b="1" i="0" u="none" strike="noStrike" dirty="0">
                <a:effectLst/>
              </a:rPr>
              <a:t> Care guide has reduced the occurrence of intrapartum caesarean sections in the active phase of </a:t>
            </a:r>
            <a:r>
              <a:rPr lang="en-US" sz="1600" b="1" i="0" u="none" strike="noStrike" dirty="0" err="1">
                <a:effectLst/>
              </a:rPr>
              <a:t>labour</a:t>
            </a:r>
            <a:r>
              <a:rPr lang="en-US" sz="1600" b="0" i="0" u="none" strike="noStrike" dirty="0">
                <a:effectLst/>
              </a:rPr>
              <a:t>. </a:t>
            </a:r>
          </a:p>
          <a:p>
            <a:pPr marL="0" indent="0">
              <a:buNone/>
            </a:pPr>
            <a:r>
              <a:rPr lang="en-US" sz="1600" dirty="0"/>
              <a:t>	</a:t>
            </a:r>
            <a:r>
              <a:rPr lang="en-US" sz="1600" b="0" i="0" u="none" strike="noStrike" dirty="0">
                <a:effectLst/>
              </a:rPr>
              <a:t>However the overall rate of </a:t>
            </a:r>
            <a:r>
              <a:rPr lang="en-US" sz="1600" b="1" i="0" u="none" strike="noStrike" dirty="0">
                <a:effectLst/>
              </a:rPr>
              <a:t>caesarean section must be controlled by reducing the number of Cesarean Sections conducted in latent phase of </a:t>
            </a:r>
            <a:r>
              <a:rPr lang="en-US" sz="1600" b="1" i="0" u="none" strike="noStrike" dirty="0" err="1">
                <a:effectLst/>
              </a:rPr>
              <a:t>labour</a:t>
            </a:r>
            <a:r>
              <a:rPr lang="en-US" sz="1600" b="1" i="0" u="none" strike="noStrike" dirty="0">
                <a:effectLst/>
              </a:rPr>
              <a:t>, </a:t>
            </a:r>
            <a:r>
              <a:rPr lang="en-US" sz="1600" b="0" i="0" u="none" strike="noStrike" dirty="0">
                <a:effectLst/>
              </a:rPr>
              <a:t>that is before plotting the New WHO </a:t>
            </a:r>
            <a:r>
              <a:rPr lang="en-US" sz="1600" b="0" i="0" u="none" strike="noStrike" dirty="0" err="1">
                <a:effectLst/>
              </a:rPr>
              <a:t>labour</a:t>
            </a:r>
            <a:r>
              <a:rPr lang="en-US" sz="1600" b="0" i="0" u="none" strike="noStrike" dirty="0">
                <a:effectLst/>
              </a:rPr>
              <a:t> care </a:t>
            </a:r>
            <a:r>
              <a:rPr lang="en-US" sz="1800" b="0" i="0" u="none" strike="noStrike" dirty="0">
                <a:effectLst/>
              </a:rPr>
              <a:t>guide</a:t>
            </a:r>
            <a:endParaRPr lang="en-LK" sz="1500" dirty="0"/>
          </a:p>
        </p:txBody>
      </p:sp>
    </p:spTree>
    <p:extLst>
      <p:ext uri="{BB962C8B-B14F-4D97-AF65-F5344CB8AC3E}">
        <p14:creationId xmlns:p14="http://schemas.microsoft.com/office/powerpoint/2010/main" val="1003328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790941" cy="1098259"/>
          </a:xfrm>
          <a:solidFill>
            <a:schemeClr val="accent1"/>
          </a:solidFill>
        </p:spPr>
        <p:txBody>
          <a:bodyPr/>
          <a:lstStyle/>
          <a:p>
            <a:r>
              <a:rPr lang="en-US" b="1" dirty="0"/>
              <a:t>Induction of </a:t>
            </a:r>
            <a:r>
              <a:rPr lang="en-US" b="1" dirty="0" err="1"/>
              <a:t>labour</a:t>
            </a:r>
            <a:r>
              <a:rPr lang="en-US" b="1" dirty="0"/>
              <a:t> </a:t>
            </a:r>
          </a:p>
        </p:txBody>
      </p:sp>
      <p:sp>
        <p:nvSpPr>
          <p:cNvPr id="3" name="Content Placeholder 2"/>
          <p:cNvSpPr>
            <a:spLocks noGrp="1"/>
          </p:cNvSpPr>
          <p:nvPr>
            <p:ph idx="1"/>
          </p:nvPr>
        </p:nvSpPr>
        <p:spPr>
          <a:xfrm>
            <a:off x="191572" y="756677"/>
            <a:ext cx="11087637" cy="6101323"/>
          </a:xfrm>
        </p:spPr>
        <p:txBody>
          <a:bodyPr>
            <a:normAutofit/>
          </a:bodyPr>
          <a:lstStyle/>
          <a:p>
            <a:pPr marL="0" indent="0">
              <a:buNone/>
            </a:pPr>
            <a:endParaRPr lang="en-US" sz="1600" dirty="0"/>
          </a:p>
          <a:p>
            <a:endParaRPr lang="en-US" sz="1600" b="0" i="0" u="none" strike="noStrike" baseline="0" dirty="0">
              <a:solidFill>
                <a:srgbClr val="000000"/>
              </a:solidFill>
              <a:latin typeface="AdvOT77db9845"/>
            </a:endParaRPr>
          </a:p>
          <a:p>
            <a:endParaRPr lang="en-US" sz="1600" dirty="0">
              <a:solidFill>
                <a:srgbClr val="000000"/>
              </a:solidFill>
              <a:latin typeface="AdvOT77db9845"/>
            </a:endParaRPr>
          </a:p>
          <a:p>
            <a:endParaRPr lang="en-US" sz="1600" b="0" i="0" u="none" strike="noStrike" baseline="0" dirty="0">
              <a:solidFill>
                <a:srgbClr val="000000"/>
              </a:solidFill>
              <a:latin typeface="AdvOT77db9845"/>
            </a:endParaRPr>
          </a:p>
          <a:p>
            <a:r>
              <a:rPr lang="en-US" sz="2400" b="1" i="0" u="none" strike="noStrike" baseline="0" dirty="0">
                <a:solidFill>
                  <a:srgbClr val="000000"/>
                </a:solidFill>
              </a:rPr>
              <a:t>Induction of labor has increased </a:t>
            </a:r>
            <a:r>
              <a:rPr lang="en-US" sz="2400" b="0" i="0" u="none" strike="noStrike" baseline="0" dirty="0">
                <a:solidFill>
                  <a:srgbClr val="000000"/>
                </a:solidFill>
              </a:rPr>
              <a:t>in the United States concurrently with the increase in the cesarean delivery rate,</a:t>
            </a:r>
          </a:p>
          <a:p>
            <a:pPr marL="0" indent="0">
              <a:buNone/>
            </a:pPr>
            <a:r>
              <a:rPr lang="en-US" sz="2400" dirty="0">
                <a:solidFill>
                  <a:srgbClr val="000000"/>
                </a:solidFill>
              </a:rPr>
              <a:t>             </a:t>
            </a:r>
            <a:r>
              <a:rPr lang="en-US" sz="2400" b="0" i="0" u="none" strike="noStrike" baseline="0" dirty="0">
                <a:solidFill>
                  <a:srgbClr val="000000"/>
                </a:solidFill>
              </a:rPr>
              <a:t> from 9.5% of births in 1990 to 23.1% of births in 2008.</a:t>
            </a:r>
            <a:endParaRPr lang="en-US" sz="2400" dirty="0"/>
          </a:p>
          <a:p>
            <a:pPr marL="0" indent="0" algn="r">
              <a:buNone/>
            </a:pPr>
            <a:r>
              <a:rPr lang="en-US" sz="1600" i="1" dirty="0"/>
              <a:t>Rayburn WF, Zhang J. induction: present concerns and future strategies.</a:t>
            </a:r>
          </a:p>
          <a:p>
            <a:pPr marL="0" indent="0" algn="r">
              <a:buNone/>
            </a:pPr>
            <a:r>
              <a:rPr lang="en-US" sz="1600" i="1" dirty="0" err="1"/>
              <a:t>Obstet</a:t>
            </a:r>
            <a:r>
              <a:rPr lang="en-US" sz="1600" i="1" dirty="0"/>
              <a:t> </a:t>
            </a:r>
            <a:r>
              <a:rPr lang="en-US" sz="1600" i="1" dirty="0" err="1"/>
              <a:t>Gynecol</a:t>
            </a:r>
            <a:r>
              <a:rPr lang="en-US" sz="1600" i="1" dirty="0"/>
              <a:t> 2002;100:164-7.</a:t>
            </a:r>
          </a:p>
          <a:p>
            <a:pPr marL="0" indent="0" algn="r">
              <a:buNone/>
            </a:pPr>
            <a:endParaRPr lang="en-US" sz="1600" i="1" dirty="0"/>
          </a:p>
          <a:p>
            <a:pPr marL="0" indent="0" algn="r">
              <a:buNone/>
            </a:pPr>
            <a:endParaRPr lang="en-US" sz="1600" i="1" dirty="0"/>
          </a:p>
          <a:p>
            <a:r>
              <a:rPr lang="en-US" sz="1800" b="0" i="0" u="none" strike="noStrike" baseline="0" dirty="0">
                <a:solidFill>
                  <a:srgbClr val="000000"/>
                </a:solidFill>
                <a:latin typeface="AdvOT77db9845"/>
              </a:rPr>
              <a:t>Studies that compare </a:t>
            </a:r>
            <a:r>
              <a:rPr lang="en-US" sz="1800" b="1" i="0" u="none" strike="noStrike" baseline="0" dirty="0">
                <a:solidFill>
                  <a:srgbClr val="000000"/>
                </a:solidFill>
                <a:latin typeface="AdvOT77db9845"/>
              </a:rPr>
              <a:t>induction of labor to its actual alternative, expectant management </a:t>
            </a:r>
            <a:r>
              <a:rPr lang="en-US" sz="1800" b="0" i="0" u="none" strike="noStrike" baseline="0" dirty="0">
                <a:solidFill>
                  <a:srgbClr val="000000"/>
                </a:solidFill>
                <a:latin typeface="AdvOT77db9845"/>
              </a:rPr>
              <a:t>awaiting spontaneous</a:t>
            </a:r>
            <a:r>
              <a:rPr lang="en-US" sz="1800" b="0" i="0" u="none" strike="noStrike" dirty="0">
                <a:solidFill>
                  <a:srgbClr val="000000"/>
                </a:solidFill>
                <a:latin typeface="AdvOT77db9845"/>
              </a:rPr>
              <a:t> </a:t>
            </a:r>
            <a:r>
              <a:rPr lang="en-US" sz="1800" dirty="0">
                <a:solidFill>
                  <a:srgbClr val="000000"/>
                </a:solidFill>
                <a:latin typeface="AdvOT77db9845"/>
              </a:rPr>
              <a:t>labor, have found </a:t>
            </a:r>
            <a:endParaRPr lang="en-US" sz="1800" b="0" i="0" u="none" strike="noStrike" baseline="0" dirty="0">
              <a:solidFill>
                <a:srgbClr val="000000"/>
              </a:solidFill>
              <a:latin typeface="AdvOT77db9845"/>
            </a:endParaRPr>
          </a:p>
          <a:p>
            <a:pPr marL="0" indent="0">
              <a:buNone/>
            </a:pPr>
            <a:r>
              <a:rPr lang="en-US" sz="1800" b="0" i="0" u="none" strike="noStrike" baseline="0" dirty="0">
                <a:solidFill>
                  <a:srgbClr val="000000"/>
                </a:solidFill>
                <a:latin typeface="AdvOT77db9845"/>
              </a:rPr>
              <a:t>              either no difference or a decreased risk of cesarean delivery among women who are induced.</a:t>
            </a:r>
          </a:p>
          <a:p>
            <a:pPr marL="0" indent="0" algn="r">
              <a:buNone/>
            </a:pPr>
            <a:r>
              <a:rPr lang="en-US" sz="1600" i="1" dirty="0" err="1"/>
              <a:t>Darney</a:t>
            </a:r>
            <a:r>
              <a:rPr lang="en-US" sz="1600" i="1" dirty="0"/>
              <a:t> BG, Snowden JM, Cheng YW, et al.</a:t>
            </a:r>
          </a:p>
          <a:p>
            <a:pPr marL="0" indent="0" algn="r">
              <a:buNone/>
            </a:pPr>
            <a:r>
              <a:rPr lang="pt-BR" sz="1600" i="1" dirty="0"/>
              <a:t> Obstet Gynecol 2013;122: </a:t>
            </a:r>
            <a:r>
              <a:rPr lang="en-US" sz="1600" i="1" dirty="0"/>
              <a:t>761-9.</a:t>
            </a:r>
          </a:p>
          <a:p>
            <a:pPr marL="0" indent="0" algn="r">
              <a:buNone/>
            </a:pPr>
            <a:r>
              <a:rPr lang="en-US" sz="1600" i="1" dirty="0">
                <a:solidFill>
                  <a:srgbClr val="000000"/>
                </a:solidFill>
                <a:latin typeface="Times New Roman" panose="02020603050405020304" pitchFamily="18" charset="0"/>
              </a:rPr>
              <a:t>.</a:t>
            </a:r>
          </a:p>
          <a:p>
            <a:pPr marL="0" indent="0">
              <a:buNone/>
            </a:pPr>
            <a:endParaRPr lang="en-US" sz="1600" dirty="0"/>
          </a:p>
        </p:txBody>
      </p:sp>
    </p:spTree>
    <p:extLst>
      <p:ext uri="{BB962C8B-B14F-4D97-AF65-F5344CB8AC3E}">
        <p14:creationId xmlns:p14="http://schemas.microsoft.com/office/powerpoint/2010/main" val="352829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11" name="Rectangle 21510">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5" name="Title 1"/>
          <p:cNvSpPr>
            <a:spLocks noGrp="1"/>
          </p:cNvSpPr>
          <p:nvPr>
            <p:ph type="title"/>
          </p:nvPr>
        </p:nvSpPr>
        <p:spPr>
          <a:xfrm>
            <a:off x="645065" y="1463040"/>
            <a:ext cx="3796306" cy="2690949"/>
          </a:xfrm>
        </p:spPr>
        <p:txBody>
          <a:bodyPr anchor="t">
            <a:normAutofit/>
          </a:bodyPr>
          <a:lstStyle/>
          <a:p>
            <a:r>
              <a:rPr lang="en-US" sz="4800" b="1">
                <a:latin typeface="Tahoma" charset="0"/>
                <a:ea typeface="MS PGothic" charset="0"/>
              </a:rPr>
              <a:t>Success Rates of Induction</a:t>
            </a:r>
          </a:p>
        </p:txBody>
      </p:sp>
      <p:grpSp>
        <p:nvGrpSpPr>
          <p:cNvPr id="21513" name="Group 21512">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21514" name="Rectangle 2151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515" name="Straight Connector 21514">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1517" name="Rectangle 215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Content Placeholder 2"/>
          <p:cNvSpPr>
            <a:spLocks noGrp="1"/>
          </p:cNvSpPr>
          <p:nvPr>
            <p:ph idx="1"/>
          </p:nvPr>
        </p:nvSpPr>
        <p:spPr>
          <a:xfrm>
            <a:off x="5656218" y="1463039"/>
            <a:ext cx="5542387" cy="4300447"/>
          </a:xfrm>
        </p:spPr>
        <p:txBody>
          <a:bodyPr anchor="t">
            <a:normAutofit/>
          </a:bodyPr>
          <a:lstStyle/>
          <a:p>
            <a:r>
              <a:rPr lang="en-US" sz="2200" b="1">
                <a:latin typeface="Tahoma" charset="0"/>
                <a:ea typeface="MS PGothic" charset="0"/>
              </a:rPr>
              <a:t>Parity</a:t>
            </a:r>
          </a:p>
          <a:p>
            <a:r>
              <a:rPr lang="en-US" sz="2200" b="1">
                <a:latin typeface="Tahoma" charset="0"/>
                <a:ea typeface="MS PGothic" charset="0"/>
              </a:rPr>
              <a:t>Cervical Score</a:t>
            </a:r>
          </a:p>
          <a:p>
            <a:r>
              <a:rPr lang="en-US" sz="2200" b="1">
                <a:latin typeface="Tahoma" charset="0"/>
                <a:ea typeface="MS PGothic" charset="0"/>
              </a:rPr>
              <a:t>Period of Gestation</a:t>
            </a:r>
          </a:p>
          <a:p>
            <a:r>
              <a:rPr lang="en-US" sz="2200" b="1">
                <a:latin typeface="Tahoma" charset="0"/>
                <a:ea typeface="MS PGothic" charset="0"/>
              </a:rPr>
              <a:t>Position of vertex (OA Vs OP)</a:t>
            </a:r>
          </a:p>
          <a:p>
            <a:r>
              <a:rPr lang="en-US" sz="2200" b="1">
                <a:latin typeface="Tahoma" charset="0"/>
                <a:ea typeface="MS PGothic" charset="0"/>
              </a:rPr>
              <a:t>Method of Induction (PG Vs Oxytocin)</a:t>
            </a:r>
          </a:p>
          <a:p>
            <a:endParaRPr lang="en-US" sz="2200" b="1">
              <a:latin typeface="Tahoma" charset="0"/>
              <a:ea typeface="MS PGothic" charset="0"/>
            </a:endParaRPr>
          </a:p>
          <a:p>
            <a:r>
              <a:rPr lang="en-US" sz="2200" b="1">
                <a:latin typeface="Tahoma" charset="0"/>
                <a:ea typeface="MS PGothic" charset="0"/>
              </a:rPr>
              <a:t>Indication for induction i.e. the need?  if not needed please avoid</a:t>
            </a:r>
          </a:p>
        </p:txBody>
      </p:sp>
    </p:spTree>
    <p:extLst>
      <p:ext uri="{BB962C8B-B14F-4D97-AF65-F5344CB8AC3E}">
        <p14:creationId xmlns:p14="http://schemas.microsoft.com/office/powerpoint/2010/main" val="261617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3593" y="885067"/>
            <a:ext cx="3506989" cy="4382588"/>
          </a:xfrm>
        </p:spPr>
        <p:txBody>
          <a:bodyPr anchor="ctr">
            <a:normAutofit/>
          </a:bodyPr>
          <a:lstStyle/>
          <a:p>
            <a:r>
              <a:rPr lang="en-US" sz="5400" b="1" dirty="0"/>
              <a:t>Induction of </a:t>
            </a:r>
            <a:r>
              <a:rPr lang="en-US" sz="5400" b="1" dirty="0" err="1"/>
              <a:t>labour</a:t>
            </a:r>
            <a:r>
              <a:rPr lang="en-US" sz="5400" b="1" dirty="0"/>
              <a:t> </a:t>
            </a:r>
            <a:endParaRPr lang="en-US" sz="5400" dirty="0"/>
          </a:p>
        </p:txBody>
      </p:sp>
      <p:grpSp>
        <p:nvGrpSpPr>
          <p:cNvPr id="1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140582" y="166255"/>
            <a:ext cx="7304254" cy="6085328"/>
          </a:xfrm>
        </p:spPr>
        <p:txBody>
          <a:bodyPr anchor="ctr">
            <a:normAutofit fontScale="25000" lnSpcReduction="20000"/>
          </a:bodyPr>
          <a:lstStyle/>
          <a:p>
            <a:pPr lvl="0"/>
            <a:r>
              <a:rPr lang="en-US" sz="7200" b="1" dirty="0"/>
              <a:t>Use of cervical ripening methods </a:t>
            </a:r>
            <a:r>
              <a:rPr lang="en-US" sz="7200" dirty="0"/>
              <a:t>such as misoprostol, </a:t>
            </a:r>
            <a:r>
              <a:rPr lang="en-US" sz="7200" dirty="0" err="1"/>
              <a:t>dinoprostone</a:t>
            </a:r>
            <a:r>
              <a:rPr lang="en-US" sz="7200" dirty="0"/>
              <a:t>, prostaglandin E2 gel, Foley bulbs, and laminaria </a:t>
            </a:r>
            <a:r>
              <a:rPr lang="en-US" sz="7200" dirty="0" err="1"/>
              <a:t>tentselead</a:t>
            </a:r>
            <a:r>
              <a:rPr lang="en-US" sz="7200" dirty="0"/>
              <a:t> leads to lower CS rates, than induction of labor without cervical ripening.</a:t>
            </a:r>
          </a:p>
          <a:p>
            <a:r>
              <a:rPr lang="en-US" sz="7200" dirty="0"/>
              <a:t>   </a:t>
            </a:r>
            <a:r>
              <a:rPr lang="en-US" sz="7200" b="1" dirty="0"/>
              <a:t>Use of &gt;1 of these methods sequentially or in combination</a:t>
            </a:r>
            <a:r>
              <a:rPr lang="en-US" sz="7200" dirty="0"/>
              <a:t>, such as misoprostol and a Foley bulb have been helpful to ripen the cervix </a:t>
            </a:r>
          </a:p>
          <a:p>
            <a:pPr marL="0" indent="0">
              <a:buNone/>
            </a:pPr>
            <a:endParaRPr lang="en-US" sz="7200" dirty="0"/>
          </a:p>
          <a:p>
            <a:r>
              <a:rPr lang="en-US" sz="7200" dirty="0"/>
              <a:t>Labor induction should be </a:t>
            </a:r>
            <a:r>
              <a:rPr lang="en-US" sz="7200" b="1" dirty="0"/>
              <a:t>performed primarily for medical indication;</a:t>
            </a:r>
          </a:p>
          <a:p>
            <a:r>
              <a:rPr lang="en-US" sz="7200" b="1" dirty="0"/>
              <a:t>If done for non-medical indications</a:t>
            </a:r>
            <a:r>
              <a:rPr lang="en-US" sz="7200" dirty="0"/>
              <a:t>, the </a:t>
            </a:r>
            <a:r>
              <a:rPr lang="en-US" sz="7200" b="1" dirty="0"/>
              <a:t>gestational age should be at least 39 weeks or more and the cervix should be favorable(Bishop score 8 or higher)</a:t>
            </a:r>
            <a:r>
              <a:rPr lang="en-US" sz="7200" dirty="0"/>
              <a:t> , especially in the nulliparous patient</a:t>
            </a:r>
          </a:p>
          <a:p>
            <a:pPr marL="0" indent="0">
              <a:buNone/>
            </a:pPr>
            <a:endParaRPr lang="en-US" sz="7200" dirty="0"/>
          </a:p>
          <a:p>
            <a:r>
              <a:rPr lang="en-US" sz="7200" b="1" dirty="0"/>
              <a:t>The diagnosis of failed induction should only be made after an adequate attempt. </a:t>
            </a:r>
          </a:p>
          <a:p>
            <a:pPr marL="0" lvl="0" indent="0">
              <a:buNone/>
            </a:pPr>
            <a:r>
              <a:rPr lang="en-US" sz="7200" dirty="0"/>
              <a:t>            Failed induction is defined as failure to generate regular (</a:t>
            </a:r>
            <a:r>
              <a:rPr lang="en-US" sz="7200" dirty="0" err="1"/>
              <a:t>eg</a:t>
            </a:r>
            <a:r>
              <a:rPr lang="en-US" sz="7200" dirty="0"/>
              <a:t>, every 3 minutes) contractions and cervical change after at least 24 hours of oxytocin administration, with artificial membrane rupture if feasible.</a:t>
            </a:r>
          </a:p>
          <a:p>
            <a:pPr marL="0" lvl="0" indent="0">
              <a:buNone/>
            </a:pPr>
            <a:endParaRPr lang="en-US" sz="4000" i="1" dirty="0"/>
          </a:p>
          <a:p>
            <a:pPr marL="0" lvl="0" indent="0">
              <a:buNone/>
            </a:pPr>
            <a:endParaRPr lang="en-US" sz="800" i="1" dirty="0"/>
          </a:p>
          <a:p>
            <a:pPr marL="0" lvl="0" indent="0" algn="r">
              <a:buNone/>
            </a:pPr>
            <a:endParaRPr lang="en-US" sz="4900" i="1" dirty="0"/>
          </a:p>
          <a:p>
            <a:pPr marL="0" lvl="0" indent="0" algn="r">
              <a:buNone/>
            </a:pPr>
            <a:r>
              <a:rPr lang="en-US" sz="4900" i="1" dirty="0"/>
              <a:t>Carbone JF, </a:t>
            </a:r>
            <a:r>
              <a:rPr lang="en-US" sz="4900" i="1" dirty="0" err="1"/>
              <a:t>Tuuli</a:t>
            </a:r>
            <a:r>
              <a:rPr lang="en-US" sz="4900" i="1" dirty="0"/>
              <a:t> MG, </a:t>
            </a:r>
            <a:r>
              <a:rPr lang="en-US" sz="4900" i="1" dirty="0" err="1"/>
              <a:t>Fogertey</a:t>
            </a:r>
            <a:r>
              <a:rPr lang="en-US" sz="4900" i="1" dirty="0"/>
              <a:t> PJ, Roehl KA, </a:t>
            </a:r>
            <a:r>
              <a:rPr lang="en-US" sz="4900" i="1" dirty="0" err="1"/>
              <a:t>Macones</a:t>
            </a:r>
            <a:r>
              <a:rPr lang="en-US" sz="4900" i="1" dirty="0"/>
              <a:t> GA. </a:t>
            </a:r>
            <a:r>
              <a:rPr lang="en-US" sz="4900" i="1" dirty="0" err="1"/>
              <a:t>Obstet</a:t>
            </a:r>
            <a:r>
              <a:rPr lang="en-US" sz="4900" i="1" dirty="0"/>
              <a:t> </a:t>
            </a:r>
            <a:r>
              <a:rPr lang="en-US" sz="4900" i="1" dirty="0" err="1"/>
              <a:t>Gynecol</a:t>
            </a:r>
            <a:r>
              <a:rPr lang="en-US" sz="4900" i="1" dirty="0"/>
              <a:t> 2013;121:247-52.</a:t>
            </a:r>
          </a:p>
          <a:p>
            <a:pPr marL="0" indent="0" algn="r">
              <a:buNone/>
            </a:pPr>
            <a:endParaRPr lang="en-US" sz="4900" i="1" dirty="0">
              <a:latin typeface="Times New Roman" panose="02020603050405020304" pitchFamily="18" charset="0"/>
            </a:endParaRPr>
          </a:p>
          <a:p>
            <a:pPr marL="0" indent="0" algn="r">
              <a:buNone/>
            </a:pPr>
            <a:r>
              <a:rPr lang="en-US" sz="4900" i="1" dirty="0">
                <a:latin typeface="Times New Roman" panose="02020603050405020304" pitchFamily="18" charset="0"/>
              </a:rPr>
              <a:t>Catherine Y. </a:t>
            </a:r>
            <a:r>
              <a:rPr lang="en-US" sz="4900" i="1" dirty="0" err="1">
                <a:latin typeface="Times New Roman" panose="02020603050405020304" pitchFamily="18" charset="0"/>
              </a:rPr>
              <a:t>Spong</a:t>
            </a:r>
            <a:r>
              <a:rPr lang="en-US" sz="4900" i="1" dirty="0">
                <a:latin typeface="Times New Roman" panose="02020603050405020304" pitchFamily="18" charset="0"/>
              </a:rPr>
              <a:t>, MD, Vincenzo </a:t>
            </a:r>
            <a:r>
              <a:rPr lang="en-US" sz="4900" i="1" dirty="0" err="1">
                <a:latin typeface="Times New Roman" panose="02020603050405020304" pitchFamily="18" charset="0"/>
              </a:rPr>
              <a:t>Berghella</a:t>
            </a:r>
            <a:r>
              <a:rPr lang="en-US" sz="4900" i="1" dirty="0">
                <a:latin typeface="Times New Roman" panose="02020603050405020304" pitchFamily="18" charset="0"/>
              </a:rPr>
              <a:t>, MD, Katharine D. Wenstrom, et al,</a:t>
            </a:r>
          </a:p>
          <a:p>
            <a:pPr marL="0" indent="0" algn="r">
              <a:buNone/>
            </a:pPr>
            <a:r>
              <a:rPr lang="en-US" sz="4900" i="1" dirty="0" err="1">
                <a:latin typeface="Times New Roman" panose="02020603050405020304" pitchFamily="18" charset="0"/>
              </a:rPr>
              <a:t>Obstet</a:t>
            </a:r>
            <a:r>
              <a:rPr lang="en-US" sz="4900" i="1" dirty="0">
                <a:latin typeface="Times New Roman" panose="02020603050405020304" pitchFamily="18" charset="0"/>
              </a:rPr>
              <a:t> Gynecol. 2012 Nov; 120(5): 1181–1193</a:t>
            </a:r>
            <a:endParaRPr lang="en-US" sz="4900" dirty="0">
              <a:latin typeface="Times New Roman" panose="02020603050405020304" pitchFamily="18" charset="0"/>
            </a:endParaRPr>
          </a:p>
        </p:txBody>
      </p:sp>
    </p:spTree>
    <p:extLst>
      <p:ext uri="{BB962C8B-B14F-4D97-AF65-F5344CB8AC3E}">
        <p14:creationId xmlns:p14="http://schemas.microsoft.com/office/powerpoint/2010/main" val="2015104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D74E27-313D-303A-05E5-7AA343CEC4FD}"/>
              </a:ext>
            </a:extLst>
          </p:cNvPr>
          <p:cNvPicPr>
            <a:picLocks noChangeAspect="1"/>
          </p:cNvPicPr>
          <p:nvPr/>
        </p:nvPicPr>
        <p:blipFill>
          <a:blip r:embed="rId2"/>
          <a:stretch>
            <a:fillRect/>
          </a:stretch>
        </p:blipFill>
        <p:spPr>
          <a:xfrm>
            <a:off x="556559" y="415738"/>
            <a:ext cx="4140200" cy="1104900"/>
          </a:xfrm>
          <a:prstGeom prst="rect">
            <a:avLst/>
          </a:prstGeom>
        </p:spPr>
      </p:pic>
      <p:pic>
        <p:nvPicPr>
          <p:cNvPr id="3" name="Picture 2">
            <a:extLst>
              <a:ext uri="{FF2B5EF4-FFF2-40B4-BE49-F238E27FC236}">
                <a16:creationId xmlns:a16="http://schemas.microsoft.com/office/drawing/2014/main" id="{4D7C27F0-DB27-B60D-D537-A4C6F8BDC958}"/>
              </a:ext>
            </a:extLst>
          </p:cNvPr>
          <p:cNvPicPr>
            <a:picLocks noChangeAspect="1"/>
          </p:cNvPicPr>
          <p:nvPr/>
        </p:nvPicPr>
        <p:blipFill>
          <a:blip r:embed="rId3"/>
          <a:stretch>
            <a:fillRect/>
          </a:stretch>
        </p:blipFill>
        <p:spPr>
          <a:xfrm>
            <a:off x="4364131" y="461682"/>
            <a:ext cx="4017818" cy="1104900"/>
          </a:xfrm>
          <a:prstGeom prst="rect">
            <a:avLst/>
          </a:prstGeom>
        </p:spPr>
      </p:pic>
      <p:sp>
        <p:nvSpPr>
          <p:cNvPr id="4" name="TextBox 3">
            <a:extLst>
              <a:ext uri="{FF2B5EF4-FFF2-40B4-BE49-F238E27FC236}">
                <a16:creationId xmlns:a16="http://schemas.microsoft.com/office/drawing/2014/main" id="{818AC46D-A7AE-0F6A-F83D-73A1CE27129A}"/>
              </a:ext>
            </a:extLst>
          </p:cNvPr>
          <p:cNvSpPr txBox="1"/>
          <p:nvPr/>
        </p:nvSpPr>
        <p:spPr>
          <a:xfrm>
            <a:off x="3711388" y="1116106"/>
            <a:ext cx="652743" cy="369332"/>
          </a:xfrm>
          <a:prstGeom prst="rect">
            <a:avLst/>
          </a:prstGeom>
          <a:noFill/>
        </p:spPr>
        <p:txBody>
          <a:bodyPr wrap="none" rtlCol="0">
            <a:spAutoFit/>
          </a:bodyPr>
          <a:lstStyle/>
          <a:p>
            <a:r>
              <a:rPr lang="en-US" dirty="0"/>
              <a:t>2022</a:t>
            </a:r>
          </a:p>
        </p:txBody>
      </p:sp>
      <p:pic>
        <p:nvPicPr>
          <p:cNvPr id="5" name="Picture 4">
            <a:extLst>
              <a:ext uri="{FF2B5EF4-FFF2-40B4-BE49-F238E27FC236}">
                <a16:creationId xmlns:a16="http://schemas.microsoft.com/office/drawing/2014/main" id="{1A7CF5FA-38D3-D094-1DE3-EE1F97571D38}"/>
              </a:ext>
            </a:extLst>
          </p:cNvPr>
          <p:cNvPicPr>
            <a:picLocks noChangeAspect="1"/>
          </p:cNvPicPr>
          <p:nvPr/>
        </p:nvPicPr>
        <p:blipFill>
          <a:blip r:embed="rId4"/>
          <a:stretch>
            <a:fillRect/>
          </a:stretch>
        </p:blipFill>
        <p:spPr>
          <a:xfrm>
            <a:off x="376519" y="1655910"/>
            <a:ext cx="11531368" cy="5202090"/>
          </a:xfrm>
          <a:prstGeom prst="rect">
            <a:avLst/>
          </a:prstGeom>
        </p:spPr>
      </p:pic>
    </p:spTree>
    <p:extLst>
      <p:ext uri="{BB962C8B-B14F-4D97-AF65-F5344CB8AC3E}">
        <p14:creationId xmlns:p14="http://schemas.microsoft.com/office/powerpoint/2010/main" val="1222740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FEB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4807A-0B6F-E74B-899C-6DE91E0D378C}"/>
              </a:ext>
            </a:extLst>
          </p:cNvPr>
          <p:cNvPicPr>
            <a:picLocks noChangeAspect="1"/>
          </p:cNvPicPr>
          <p:nvPr/>
        </p:nvPicPr>
        <p:blipFill>
          <a:blip r:embed="rId2"/>
          <a:stretch>
            <a:fillRect/>
          </a:stretch>
        </p:blipFill>
        <p:spPr>
          <a:xfrm>
            <a:off x="622549" y="1347754"/>
            <a:ext cx="3854945" cy="1067079"/>
          </a:xfrm>
          <a:prstGeom prst="rect">
            <a:avLst/>
          </a:prstGeom>
        </p:spPr>
      </p:pic>
      <p:sp>
        <p:nvSpPr>
          <p:cNvPr id="13" name="Rectangle 12">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FEB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3DD1E2A-7CE2-D448-AA46-FCE8F4F00283}"/>
              </a:ext>
            </a:extLst>
          </p:cNvPr>
          <p:cNvPicPr>
            <a:picLocks noChangeAspect="1"/>
          </p:cNvPicPr>
          <p:nvPr/>
        </p:nvPicPr>
        <p:blipFill>
          <a:blip r:embed="rId3"/>
          <a:stretch>
            <a:fillRect/>
          </a:stretch>
        </p:blipFill>
        <p:spPr>
          <a:xfrm>
            <a:off x="622549" y="4468411"/>
            <a:ext cx="3854945" cy="1031197"/>
          </a:xfrm>
          <a:prstGeom prst="rect">
            <a:avLst/>
          </a:prstGeom>
        </p:spPr>
      </p:pic>
      <p:sp>
        <p:nvSpPr>
          <p:cNvPr id="15" name="Rectangle 14">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able&#10;&#10;Description automatically generated">
            <a:extLst>
              <a:ext uri="{FF2B5EF4-FFF2-40B4-BE49-F238E27FC236}">
                <a16:creationId xmlns:a16="http://schemas.microsoft.com/office/drawing/2014/main" id="{1EAEBDF9-C081-5F70-1607-B533D754D099}"/>
              </a:ext>
            </a:extLst>
          </p:cNvPr>
          <p:cNvPicPr>
            <a:picLocks noChangeAspect="1"/>
          </p:cNvPicPr>
          <p:nvPr/>
        </p:nvPicPr>
        <p:blipFill>
          <a:blip r:embed="rId4"/>
          <a:stretch>
            <a:fillRect/>
          </a:stretch>
        </p:blipFill>
        <p:spPr>
          <a:xfrm>
            <a:off x="4980595" y="487090"/>
            <a:ext cx="6750073" cy="5883820"/>
          </a:xfrm>
          <a:prstGeom prst="rect">
            <a:avLst/>
          </a:prstGeom>
        </p:spPr>
      </p:pic>
    </p:spTree>
    <p:extLst>
      <p:ext uri="{BB962C8B-B14F-4D97-AF65-F5344CB8AC3E}">
        <p14:creationId xmlns:p14="http://schemas.microsoft.com/office/powerpoint/2010/main" val="374245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133" y="3752849"/>
            <a:ext cx="3498768" cy="2452687"/>
          </a:xfrm>
        </p:spPr>
        <p:txBody>
          <a:bodyPr vert="horz" lIns="91440" tIns="45720" rIns="91440" bIns="45720" rtlCol="0" anchor="ctr">
            <a:normAutofit/>
          </a:bodyPr>
          <a:lstStyle/>
          <a:p>
            <a:r>
              <a:rPr lang="en-US" sz="3600" b="1" dirty="0">
                <a:latin typeface="+mn-lt"/>
              </a:rPr>
              <a:t>Fetal Malpresentation</a:t>
            </a:r>
          </a:p>
        </p:txBody>
      </p:sp>
      <p:pic>
        <p:nvPicPr>
          <p:cNvPr id="7" name="Picture Placeholder 6"/>
          <p:cNvPicPr>
            <a:picLocks noGrp="1" noChangeAspect="1"/>
          </p:cNvPicPr>
          <p:nvPr>
            <p:ph type="pic" idx="1"/>
          </p:nvPr>
        </p:nvPicPr>
        <p:blipFill>
          <a:blip r:embed="rId2"/>
          <a:srcRect t="5547" b="40347"/>
          <a:stretch>
            <a:fillRect/>
          </a:stretch>
        </p:blipFill>
        <p:spPr>
          <a:xfrm>
            <a:off x="20" y="10"/>
            <a:ext cx="12191980" cy="3416291"/>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 Placeholder 3"/>
          <p:cNvSpPr>
            <a:spLocks noGrp="1"/>
          </p:cNvSpPr>
          <p:nvPr>
            <p:ph type="body" sz="half" idx="2"/>
          </p:nvPr>
        </p:nvSpPr>
        <p:spPr>
          <a:xfrm>
            <a:off x="4085112" y="3193367"/>
            <a:ext cx="7625875" cy="3664624"/>
          </a:xfrm>
        </p:spPr>
        <p:txBody>
          <a:bodyPr vert="horz" lIns="91440" tIns="45720" rIns="91440" bIns="45720" rtlCol="0" anchor="ctr">
            <a:normAutofit/>
          </a:bodyPr>
          <a:lstStyle/>
          <a:p>
            <a:pPr indent="-228600">
              <a:buFont typeface="Arial" panose="020B0604020202020204" pitchFamily="34" charset="0"/>
              <a:buChar char="•"/>
            </a:pPr>
            <a:r>
              <a:rPr lang="en-US" sz="2000" dirty="0"/>
              <a:t>Breech presentation at 37 weeks of gestation is estimated to complicate 3.8% of pregnancies, </a:t>
            </a:r>
          </a:p>
          <a:p>
            <a:pPr indent="-228600">
              <a:buFont typeface="Arial" panose="020B0604020202020204" pitchFamily="34" charset="0"/>
              <a:buChar char="•"/>
            </a:pPr>
            <a:r>
              <a:rPr lang="en-US" sz="2000" dirty="0"/>
              <a:t>        &gt;85% of pregnant women with a persistent breech presentation are delivered by cesarean.</a:t>
            </a:r>
            <a:endParaRPr lang="en-US" sz="2000" i="1" dirty="0"/>
          </a:p>
          <a:p>
            <a:r>
              <a:rPr lang="en-US" sz="1800" i="1" dirty="0"/>
              <a:t>	 Lee HC, El-Sayed YY, Gould JB. , 1997-2003. Am </a:t>
            </a:r>
            <a:r>
              <a:rPr lang="en-US" sz="1800" i="1" dirty="0" err="1"/>
              <a:t>JObstet</a:t>
            </a:r>
            <a:r>
              <a:rPr lang="en-US" sz="1800" i="1" dirty="0"/>
              <a:t> </a:t>
            </a:r>
            <a:r>
              <a:rPr lang="en-US" sz="1800" i="1" dirty="0" err="1"/>
              <a:t>Gynecol</a:t>
            </a:r>
            <a:r>
              <a:rPr lang="en-US" sz="1800" i="1" dirty="0"/>
              <a:t> 	2008;199:59.e1-8.</a:t>
            </a:r>
          </a:p>
          <a:p>
            <a:endParaRPr lang="en-US" sz="1800" i="1" dirty="0"/>
          </a:p>
          <a:p>
            <a:pPr indent="-228600">
              <a:buFont typeface="Arial" panose="020B0604020202020204" pitchFamily="34" charset="0"/>
              <a:buChar char="•"/>
            </a:pPr>
            <a:r>
              <a:rPr lang="en-US" sz="1800" i="1" dirty="0"/>
              <a:t> </a:t>
            </a:r>
            <a:r>
              <a:rPr lang="en-US" sz="2000" dirty="0"/>
              <a:t>With successful external cephalic version vaginal delivery is possible</a:t>
            </a:r>
            <a:endParaRPr lang="en-US" sz="1800" dirty="0"/>
          </a:p>
        </p:txBody>
      </p:sp>
      <p:sp>
        <p:nvSpPr>
          <p:cNvPr id="6" name="Picture Placeholder 2"/>
          <p:cNvSpPr txBox="1">
            <a:spLocks/>
          </p:cNvSpPr>
          <p:nvPr/>
        </p:nvSpPr>
        <p:spPr>
          <a:xfrm>
            <a:off x="5183188" y="995363"/>
            <a:ext cx="6172200" cy="4873625"/>
          </a:xfrm>
          <a:prstGeom prst="rect">
            <a:avLst/>
          </a:prstGeom>
        </p:spPr>
      </p:sp>
    </p:spTree>
    <p:extLst>
      <p:ext uri="{BB962C8B-B14F-4D97-AF65-F5344CB8AC3E}">
        <p14:creationId xmlns:p14="http://schemas.microsoft.com/office/powerpoint/2010/main" val="431181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ropbox\0 ANA PILAR WHO\Caesaran Section\15% systematic review\Trends in CS\PLoS Medicine submission\Fig 2 Trends 1990-20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86" y="1254768"/>
            <a:ext cx="11251096" cy="55279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61661" y="545435"/>
            <a:ext cx="8855764" cy="461665"/>
          </a:xfrm>
          <a:prstGeom prst="rect">
            <a:avLst/>
          </a:prstGeom>
          <a:noFill/>
        </p:spPr>
        <p:txBody>
          <a:bodyPr wrap="square" rtlCol="0">
            <a:spAutoFit/>
          </a:bodyPr>
          <a:lstStyle/>
          <a:p>
            <a:r>
              <a:rPr lang="en-GB" sz="2400" b="1" dirty="0">
                <a:solidFill>
                  <a:srgbClr val="FF0000"/>
                </a:solidFill>
              </a:rPr>
              <a:t>Global and regional trends in Caesarean section rates, 1990-2014</a:t>
            </a:r>
            <a:endParaRPr lang="en-US" sz="2400" b="1" dirty="0"/>
          </a:p>
        </p:txBody>
      </p:sp>
    </p:spTree>
    <p:extLst>
      <p:ext uri="{BB962C8B-B14F-4D97-AF65-F5344CB8AC3E}">
        <p14:creationId xmlns:p14="http://schemas.microsoft.com/office/powerpoint/2010/main" val="2472710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684135" cy="1107583"/>
          </a:xfrm>
          <a:solidFill>
            <a:schemeClr val="accent1"/>
          </a:solidFill>
        </p:spPr>
        <p:txBody>
          <a:bodyPr/>
          <a:lstStyle/>
          <a:p>
            <a:r>
              <a:rPr lang="en-US" b="1" dirty="0"/>
              <a:t>Suspected Fetal </a:t>
            </a:r>
            <a:r>
              <a:rPr lang="en-US" b="1" dirty="0" err="1"/>
              <a:t>Macrosomia</a:t>
            </a:r>
            <a:endParaRPr lang="en-US" b="1" dirty="0"/>
          </a:p>
        </p:txBody>
      </p:sp>
      <p:sp>
        <p:nvSpPr>
          <p:cNvPr id="3" name="Content Placeholder 2"/>
          <p:cNvSpPr>
            <a:spLocks noGrp="1"/>
          </p:cNvSpPr>
          <p:nvPr>
            <p:ph idx="1"/>
          </p:nvPr>
        </p:nvSpPr>
        <p:spPr>
          <a:xfrm>
            <a:off x="0" y="1550020"/>
            <a:ext cx="11153104" cy="5029199"/>
          </a:xfrm>
        </p:spPr>
        <p:txBody>
          <a:bodyPr>
            <a:normAutofit/>
          </a:bodyPr>
          <a:lstStyle/>
          <a:p>
            <a:r>
              <a:rPr lang="en-US" dirty="0"/>
              <a:t>Suspected Fetal </a:t>
            </a:r>
            <a:r>
              <a:rPr lang="en-US" dirty="0" err="1"/>
              <a:t>Macrosomia</a:t>
            </a:r>
            <a:r>
              <a:rPr lang="en-US" dirty="0"/>
              <a:t> is not an indication for CS.</a:t>
            </a:r>
          </a:p>
          <a:p>
            <a:endParaRPr lang="en-US" dirty="0"/>
          </a:p>
          <a:p>
            <a:pPr marL="0" indent="0">
              <a:buNone/>
            </a:pPr>
            <a:endParaRPr lang="en-US" dirty="0"/>
          </a:p>
          <a:p>
            <a:pPr marL="0" indent="0">
              <a:buNone/>
            </a:pPr>
            <a:endParaRPr lang="en-US" dirty="0"/>
          </a:p>
          <a:p>
            <a:pPr marL="0" indent="0">
              <a:buNone/>
            </a:pPr>
            <a:endParaRPr lang="en-US" dirty="0"/>
          </a:p>
          <a:p>
            <a:endParaRPr lang="en-US" b="0" i="0" u="none" strike="noStrike" baseline="0" dirty="0"/>
          </a:p>
          <a:p>
            <a:pPr marL="0" indent="0">
              <a:buNone/>
            </a:pPr>
            <a:endParaRPr lang="en-US" b="0" i="0" u="none" strike="noStrike" baseline="0" dirty="0"/>
          </a:p>
          <a:p>
            <a:pPr marL="0" indent="0">
              <a:buNone/>
            </a:pPr>
            <a:endParaRPr lang="en-US" b="0" i="0" u="none" strike="noStrike" baseline="0" dirty="0"/>
          </a:p>
        </p:txBody>
      </p:sp>
      <p:sp>
        <p:nvSpPr>
          <p:cNvPr id="4" name="Rectangle 3"/>
          <p:cNvSpPr/>
          <p:nvPr/>
        </p:nvSpPr>
        <p:spPr>
          <a:xfrm>
            <a:off x="199694" y="2204588"/>
            <a:ext cx="9902283" cy="1873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t>To avoid potential birth trauma, ACOG recommends that cesarean delivery be limited to estimated fetal weights of</a:t>
            </a:r>
          </a:p>
          <a:p>
            <a:r>
              <a:rPr lang="en-US" sz="2400" b="1" i="1" dirty="0"/>
              <a:t>           at  least 5000 g in women without diabetes and </a:t>
            </a:r>
          </a:p>
          <a:p>
            <a:r>
              <a:rPr lang="en-US" sz="2400" b="1" i="1" dirty="0"/>
              <a:t>           at least 4500 g in women with diabetes</a:t>
            </a:r>
          </a:p>
        </p:txBody>
      </p:sp>
      <p:graphicFrame>
        <p:nvGraphicFramePr>
          <p:cNvPr id="8" name="TextBox 5">
            <a:extLst>
              <a:ext uri="{FF2B5EF4-FFF2-40B4-BE49-F238E27FC236}">
                <a16:creationId xmlns:a16="http://schemas.microsoft.com/office/drawing/2014/main" id="{D55CE4F2-EC9E-C0A7-65B6-4F975D619681}"/>
              </a:ext>
            </a:extLst>
          </p:cNvPr>
          <p:cNvGraphicFramePr/>
          <p:nvPr>
            <p:extLst>
              <p:ext uri="{D42A27DB-BD31-4B8C-83A1-F6EECF244321}">
                <p14:modId xmlns:p14="http://schemas.microsoft.com/office/powerpoint/2010/main" val="1212196586"/>
              </p:ext>
            </p:extLst>
          </p:nvPr>
        </p:nvGraphicFramePr>
        <p:xfrm>
          <a:off x="577040" y="4403188"/>
          <a:ext cx="10236529" cy="21760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4750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83" y="14422"/>
            <a:ext cx="10515600" cy="1325563"/>
          </a:xfrm>
        </p:spPr>
        <p:txBody>
          <a:bodyPr/>
          <a:lstStyle/>
          <a:p>
            <a:r>
              <a:rPr lang="en-US" b="1" dirty="0">
                <a:latin typeface="+mn-lt"/>
              </a:rPr>
              <a:t>Systematic review:</a:t>
            </a:r>
            <a:r>
              <a:rPr lang="en-US" b="1" dirty="0">
                <a:solidFill>
                  <a:srgbClr val="FF0000"/>
                </a:solidFill>
              </a:rPr>
              <a:t>                                               What Matters to Women during childbirth</a:t>
            </a:r>
          </a:p>
        </p:txBody>
      </p:sp>
      <p:sp>
        <p:nvSpPr>
          <p:cNvPr id="3" name="Content Placeholder 2"/>
          <p:cNvSpPr>
            <a:spLocks noGrp="1"/>
          </p:cNvSpPr>
          <p:nvPr>
            <p:ph idx="1"/>
          </p:nvPr>
        </p:nvSpPr>
        <p:spPr>
          <a:xfrm>
            <a:off x="87648" y="1503986"/>
            <a:ext cx="4578281" cy="5153989"/>
          </a:xfrm>
        </p:spPr>
        <p:txBody>
          <a:bodyPr>
            <a:noAutofit/>
          </a:bodyPr>
          <a:lstStyle/>
          <a:p>
            <a:pPr marL="914400" lvl="2" indent="0">
              <a:buNone/>
            </a:pPr>
            <a:r>
              <a:rPr lang="en-US" sz="1800" b="1" dirty="0"/>
              <a:t>Objective: </a:t>
            </a:r>
            <a:r>
              <a:rPr lang="en-US" sz="1800" dirty="0"/>
              <a:t>To describe </a:t>
            </a:r>
            <a:r>
              <a:rPr lang="en-US" sz="1800" b="1" dirty="0"/>
              <a:t>what women want from intra-partum care</a:t>
            </a:r>
            <a:r>
              <a:rPr lang="en-US" sz="1800" dirty="0"/>
              <a:t> based on open-ended accounts of </a:t>
            </a:r>
            <a:r>
              <a:rPr lang="en-US" sz="1800" b="1" dirty="0"/>
              <a:t>their beliefs, values, and expectations about </a:t>
            </a:r>
            <a:r>
              <a:rPr lang="en-US" sz="1800" b="1" dirty="0" err="1"/>
              <a:t>labour</a:t>
            </a:r>
            <a:r>
              <a:rPr lang="en-US" sz="1800" b="1" dirty="0"/>
              <a:t> and childbirth.                    </a:t>
            </a:r>
          </a:p>
          <a:p>
            <a:pPr marL="914400" lvl="2" indent="0">
              <a:buNone/>
            </a:pPr>
            <a:endParaRPr lang="en-US" sz="1800" dirty="0"/>
          </a:p>
          <a:p>
            <a:pPr marL="914400" lvl="2" indent="0">
              <a:buNone/>
            </a:pPr>
            <a:r>
              <a:rPr lang="en-PH" sz="1800" dirty="0"/>
              <a:t>The findings show that: </a:t>
            </a:r>
          </a:p>
          <a:p>
            <a:pPr lvl="1"/>
            <a:r>
              <a:rPr lang="en-US" sz="1800" b="1" dirty="0"/>
              <a:t>Women want a </a:t>
            </a:r>
            <a:r>
              <a:rPr lang="en-US" sz="1800" b="1" dirty="0">
                <a:solidFill>
                  <a:srgbClr val="FF0000"/>
                </a:solidFill>
              </a:rPr>
              <a:t>positive childbirth </a:t>
            </a:r>
            <a:r>
              <a:rPr lang="en-US" sz="1800" dirty="0"/>
              <a:t>experience that </a:t>
            </a:r>
            <a:r>
              <a:rPr lang="en-US" sz="1800" b="1" dirty="0"/>
              <a:t>fulfils or exceeds their prior personal and sociocultural beliefs and expectations</a:t>
            </a:r>
            <a:r>
              <a:rPr lang="en-PH" sz="1600" b="1" dirty="0"/>
              <a:t>. </a:t>
            </a:r>
          </a:p>
          <a:p>
            <a:r>
              <a:rPr lang="en-US" sz="1800" b="1" dirty="0"/>
              <a:t>        Clinically and psychologically </a:t>
            </a:r>
            <a:r>
              <a:rPr lang="en-US" sz="1800" b="1" dirty="0">
                <a:solidFill>
                  <a:srgbClr val="FF0000"/>
                </a:solidFill>
              </a:rPr>
              <a:t>safe   	environment </a:t>
            </a:r>
            <a:r>
              <a:rPr lang="en-US" sz="1800" dirty="0">
                <a:solidFill>
                  <a:srgbClr val="FF0000"/>
                </a:solidFill>
              </a:rPr>
              <a:t>with </a:t>
            </a:r>
          </a:p>
          <a:p>
            <a:r>
              <a:rPr lang="en-US" sz="1800" b="1" dirty="0"/>
              <a:t>        Continuity of practical and emotional 	support from a </a:t>
            </a:r>
            <a:r>
              <a:rPr lang="en-US" sz="1800" b="1" dirty="0">
                <a:solidFill>
                  <a:srgbClr val="FF0000"/>
                </a:solidFill>
              </a:rPr>
              <a:t>birth companion</a:t>
            </a:r>
            <a:r>
              <a:rPr lang="en-US" sz="1800" dirty="0"/>
              <a:t>(s) and </a:t>
            </a:r>
          </a:p>
          <a:p>
            <a:r>
              <a:rPr lang="en-US" sz="1800" dirty="0"/>
              <a:t>         </a:t>
            </a:r>
            <a:r>
              <a:rPr lang="en-US" sz="1800" b="1" dirty="0"/>
              <a:t>Kind, sensitive , competent </a:t>
            </a:r>
            <a:r>
              <a:rPr lang="en-US" sz="1800" b="1" dirty="0">
                <a:solidFill>
                  <a:srgbClr val="FF0000"/>
                </a:solidFill>
              </a:rPr>
              <a:t>clinical   	staff</a:t>
            </a:r>
            <a:r>
              <a:rPr lang="en-US" sz="1800" dirty="0"/>
              <a:t>, who provide reassurance</a:t>
            </a:r>
            <a:endParaRPr lang="en-PH" sz="1800" dirty="0"/>
          </a:p>
        </p:txBody>
      </p:sp>
      <p:sp>
        <p:nvSpPr>
          <p:cNvPr id="5" name="Content Placeholder 4"/>
          <p:cNvSpPr>
            <a:spLocks noGrp="1"/>
          </p:cNvSpPr>
          <p:nvPr>
            <p:ph idx="11"/>
          </p:nvPr>
        </p:nvSpPr>
        <p:spPr/>
        <p:txBody>
          <a:bodyPr/>
          <a:lstStyle/>
          <a:p>
            <a:pPr lvl="2"/>
            <a:r>
              <a:rPr lang="en-PH" dirty="0"/>
              <a:t>. </a:t>
            </a:r>
          </a:p>
        </p:txBody>
      </p:sp>
      <p:grpSp>
        <p:nvGrpSpPr>
          <p:cNvPr id="16" name="Group 15"/>
          <p:cNvGrpSpPr/>
          <p:nvPr/>
        </p:nvGrpSpPr>
        <p:grpSpPr bwMode="gray">
          <a:xfrm>
            <a:off x="7936104" y="1778677"/>
            <a:ext cx="2640628" cy="3674791"/>
            <a:chOff x="5706849" y="1215820"/>
            <a:chExt cx="3170082" cy="4411597"/>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5706849" y="1215820"/>
              <a:ext cx="3170082" cy="4411597"/>
            </a:xfrm>
            <a:prstGeom prst="rect">
              <a:avLst/>
            </a:prstGeom>
          </p:spPr>
        </p:pic>
        <p:sp>
          <p:nvSpPr>
            <p:cNvPr id="18" name="Rectangle 17"/>
            <p:cNvSpPr/>
            <p:nvPr/>
          </p:nvSpPr>
          <p:spPr bwMode="gray">
            <a:xfrm>
              <a:off x="7313731" y="1503048"/>
              <a:ext cx="1423957" cy="847972"/>
            </a:xfrm>
            <a:prstGeom prst="rect">
              <a:avLst/>
            </a:prstGeom>
          </p:spPr>
          <p:txBody>
            <a:bodyPr wrap="square" anchor="ctr">
              <a:spAutoFit/>
            </a:bodyPr>
            <a:lstStyle/>
            <a:p>
              <a:pPr algn="ctr" defTabSz="914293">
                <a:lnSpc>
                  <a:spcPct val="95000"/>
                </a:lnSpc>
                <a:defRPr/>
              </a:pPr>
              <a:r>
                <a:rPr lang="en-US" sz="1400" dirty="0">
                  <a:solidFill>
                    <a:prstClr val="white"/>
                  </a:solidFill>
                  <a:latin typeface="Arial"/>
                  <a:cs typeface="Arial Narrow"/>
                </a:rPr>
                <a:t>Normal birth (without intervention) </a:t>
              </a:r>
            </a:p>
          </p:txBody>
        </p:sp>
        <p:sp>
          <p:nvSpPr>
            <p:cNvPr id="19" name="Rectangle 18"/>
            <p:cNvSpPr/>
            <p:nvPr/>
          </p:nvSpPr>
          <p:spPr bwMode="gray">
            <a:xfrm>
              <a:off x="7201582" y="2947587"/>
              <a:ext cx="1423957" cy="847972"/>
            </a:xfrm>
            <a:prstGeom prst="rect">
              <a:avLst/>
            </a:prstGeom>
          </p:spPr>
          <p:txBody>
            <a:bodyPr wrap="square">
              <a:spAutoFit/>
            </a:bodyPr>
            <a:lstStyle/>
            <a:p>
              <a:pPr algn="ctr" defTabSz="914293">
                <a:lnSpc>
                  <a:spcPct val="95000"/>
                </a:lnSpc>
                <a:defRPr/>
              </a:pPr>
              <a:r>
                <a:rPr lang="en-US" sz="1400" dirty="0">
                  <a:solidFill>
                    <a:prstClr val="white"/>
                  </a:solidFill>
                  <a:latin typeface="Arial"/>
                  <a:cs typeface="Arial Narrow"/>
                </a:rPr>
                <a:t>Support from  a birth companion</a:t>
              </a:r>
            </a:p>
          </p:txBody>
        </p:sp>
        <p:sp>
          <p:nvSpPr>
            <p:cNvPr id="20" name="Rectangle 19"/>
            <p:cNvSpPr/>
            <p:nvPr/>
          </p:nvSpPr>
          <p:spPr bwMode="gray">
            <a:xfrm>
              <a:off x="6072441" y="2184778"/>
              <a:ext cx="1423957" cy="847972"/>
            </a:xfrm>
            <a:prstGeom prst="rect">
              <a:avLst/>
            </a:prstGeom>
          </p:spPr>
          <p:txBody>
            <a:bodyPr wrap="square">
              <a:spAutoFit/>
            </a:bodyPr>
            <a:lstStyle/>
            <a:p>
              <a:pPr algn="ctr" defTabSz="914293">
                <a:lnSpc>
                  <a:spcPct val="95000"/>
                </a:lnSpc>
                <a:defRPr/>
              </a:pPr>
              <a:r>
                <a:rPr lang="en-US" sz="1400" dirty="0">
                  <a:solidFill>
                    <a:prstClr val="white"/>
                  </a:solidFill>
                  <a:latin typeface="Arial"/>
                  <a:cs typeface="Arial Narrow"/>
                </a:rPr>
                <a:t>A healthy mother and baby</a:t>
              </a:r>
            </a:p>
          </p:txBody>
        </p:sp>
        <p:sp>
          <p:nvSpPr>
            <p:cNvPr id="21" name="Rectangle 20"/>
            <p:cNvSpPr/>
            <p:nvPr/>
          </p:nvSpPr>
          <p:spPr bwMode="gray">
            <a:xfrm>
              <a:off x="5845675" y="3797798"/>
              <a:ext cx="1423957" cy="602263"/>
            </a:xfrm>
            <a:prstGeom prst="rect">
              <a:avLst/>
            </a:prstGeom>
          </p:spPr>
          <p:txBody>
            <a:bodyPr wrap="square">
              <a:spAutoFit/>
            </a:bodyPr>
            <a:lstStyle/>
            <a:p>
              <a:pPr algn="ctr" defTabSz="914293">
                <a:lnSpc>
                  <a:spcPct val="95000"/>
                </a:lnSpc>
                <a:defRPr/>
              </a:pPr>
              <a:r>
                <a:rPr lang="en-US" sz="1400" dirty="0">
                  <a:solidFill>
                    <a:prstClr val="white"/>
                  </a:solidFill>
                  <a:latin typeface="Arial"/>
                  <a:cs typeface="Arial Narrow"/>
                </a:rPr>
                <a:t>Desire to be in control</a:t>
              </a:r>
            </a:p>
          </p:txBody>
        </p:sp>
        <p:sp>
          <p:nvSpPr>
            <p:cNvPr id="22" name="Rectangle 21"/>
            <p:cNvSpPr/>
            <p:nvPr/>
          </p:nvSpPr>
          <p:spPr bwMode="gray">
            <a:xfrm>
              <a:off x="7077442" y="4431973"/>
              <a:ext cx="1467757" cy="1093681"/>
            </a:xfrm>
            <a:prstGeom prst="rect">
              <a:avLst/>
            </a:prstGeom>
          </p:spPr>
          <p:txBody>
            <a:bodyPr wrap="square">
              <a:spAutoFit/>
            </a:bodyPr>
            <a:lstStyle/>
            <a:p>
              <a:pPr algn="ctr" defTabSz="914293">
                <a:lnSpc>
                  <a:spcPct val="95000"/>
                </a:lnSpc>
                <a:defRPr/>
              </a:pPr>
              <a:r>
                <a:rPr lang="en-US" sz="1400" dirty="0">
                  <a:solidFill>
                    <a:prstClr val="white"/>
                  </a:solidFill>
                  <a:latin typeface="Arial"/>
                  <a:cs typeface="Arial Narrow"/>
                </a:rPr>
                <a:t>Sensitive, caring, kind, respectful staff</a:t>
              </a:r>
            </a:p>
          </p:txBody>
        </p:sp>
      </p:grpSp>
      <p:grpSp>
        <p:nvGrpSpPr>
          <p:cNvPr id="23" name="Group 22"/>
          <p:cNvGrpSpPr/>
          <p:nvPr/>
        </p:nvGrpSpPr>
        <p:grpSpPr>
          <a:xfrm>
            <a:off x="8003028" y="5206663"/>
            <a:ext cx="3771438" cy="1370994"/>
            <a:chOff x="-5002935" y="5028216"/>
            <a:chExt cx="3372133" cy="1370995"/>
          </a:xfrm>
        </p:grpSpPr>
        <p:sp>
          <p:nvSpPr>
            <p:cNvPr id="24" name="TextBox 23"/>
            <p:cNvSpPr txBox="1"/>
            <p:nvPr/>
          </p:nvSpPr>
          <p:spPr>
            <a:xfrm>
              <a:off x="-4518979" y="5028216"/>
              <a:ext cx="2888177" cy="1346780"/>
            </a:xfrm>
            <a:prstGeom prst="rect">
              <a:avLst/>
            </a:prstGeom>
            <a:noFill/>
          </p:spPr>
          <p:txBody>
            <a:bodyPr wrap="square" lIns="0" tIns="137160" rIns="0" bIns="137160" rtlCol="0" anchor="b">
              <a:spAutoFit/>
            </a:bodyPr>
            <a:lstStyle/>
            <a:p>
              <a:pPr defTabSz="914293">
                <a:lnSpc>
                  <a:spcPct val="110000"/>
                </a:lnSpc>
              </a:pPr>
              <a:r>
                <a:rPr lang="en-US" sz="1600" b="1" i="1" dirty="0">
                  <a:solidFill>
                    <a:srgbClr val="86AA00"/>
                  </a:solidFill>
                </a:rPr>
                <a:t>Some of  the views shared by women  included in the systematic review. </a:t>
              </a:r>
              <a:r>
                <a:rPr lang="en-US" sz="1600" b="1" i="1" dirty="0" err="1">
                  <a:solidFill>
                    <a:srgbClr val="86AA00"/>
                  </a:solidFill>
                </a:rPr>
                <a:t>Downe</a:t>
              </a:r>
              <a:r>
                <a:rPr lang="en-US" sz="1600" b="1" i="1" dirty="0">
                  <a:solidFill>
                    <a:srgbClr val="86AA00"/>
                  </a:solidFill>
                </a:rPr>
                <a:t> et al. 2018</a:t>
              </a:r>
            </a:p>
          </p:txBody>
        </p:sp>
        <p:cxnSp>
          <p:nvCxnSpPr>
            <p:cNvPr id="25" name="Straight Connector 24"/>
            <p:cNvCxnSpPr/>
            <p:nvPr/>
          </p:nvCxnSpPr>
          <p:spPr>
            <a:xfrm>
              <a:off x="-5002935" y="6399211"/>
              <a:ext cx="91757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7356" y="1503986"/>
            <a:ext cx="2583095" cy="4683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4811" y="6494634"/>
            <a:ext cx="18188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5055" y="6553442"/>
            <a:ext cx="1656141" cy="181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oup 25">
            <a:extLst>
              <a:ext uri="{FF2B5EF4-FFF2-40B4-BE49-F238E27FC236}">
                <a16:creationId xmlns:a16="http://schemas.microsoft.com/office/drawing/2014/main" id="{00A14FE6-6454-3F44-969D-9A80334569D5}"/>
              </a:ext>
            </a:extLst>
          </p:cNvPr>
          <p:cNvGrpSpPr/>
          <p:nvPr/>
        </p:nvGrpSpPr>
        <p:grpSpPr bwMode="gray">
          <a:xfrm>
            <a:off x="7927233" y="1803556"/>
            <a:ext cx="2640628" cy="3674791"/>
            <a:chOff x="5706849" y="1215820"/>
            <a:chExt cx="3170082" cy="4411597"/>
          </a:xfrm>
        </p:grpSpPr>
        <p:pic>
          <p:nvPicPr>
            <p:cNvPr id="27" name="Picture 26">
              <a:extLst>
                <a:ext uri="{FF2B5EF4-FFF2-40B4-BE49-F238E27FC236}">
                  <a16:creationId xmlns:a16="http://schemas.microsoft.com/office/drawing/2014/main" id="{4F242309-6FDE-CF4D-9DC7-5957D55DD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5706849" y="1215820"/>
              <a:ext cx="3170082" cy="4411597"/>
            </a:xfrm>
            <a:prstGeom prst="rect">
              <a:avLst/>
            </a:prstGeom>
          </p:spPr>
        </p:pic>
        <p:sp>
          <p:nvSpPr>
            <p:cNvPr id="28" name="Rectangle 27">
              <a:extLst>
                <a:ext uri="{FF2B5EF4-FFF2-40B4-BE49-F238E27FC236}">
                  <a16:creationId xmlns:a16="http://schemas.microsoft.com/office/drawing/2014/main" id="{17DB5619-0953-4A41-960D-874FAE66D6DD}"/>
                </a:ext>
              </a:extLst>
            </p:cNvPr>
            <p:cNvSpPr/>
            <p:nvPr/>
          </p:nvSpPr>
          <p:spPr bwMode="gray">
            <a:xfrm>
              <a:off x="7313731" y="1503048"/>
              <a:ext cx="1423957" cy="847972"/>
            </a:xfrm>
            <a:prstGeom prst="rect">
              <a:avLst/>
            </a:prstGeom>
          </p:spPr>
          <p:txBody>
            <a:bodyPr wrap="square" anchor="ctr">
              <a:spAutoFit/>
            </a:bodyPr>
            <a:lstStyle/>
            <a:p>
              <a:pPr algn="ctr" defTabSz="914293">
                <a:lnSpc>
                  <a:spcPct val="95000"/>
                </a:lnSpc>
                <a:defRPr/>
              </a:pPr>
              <a:r>
                <a:rPr lang="en-US" sz="1400" dirty="0">
                  <a:solidFill>
                    <a:prstClr val="white"/>
                  </a:solidFill>
                  <a:latin typeface="Arial"/>
                  <a:cs typeface="Arial Narrow"/>
                </a:rPr>
                <a:t>Normal birth (without intervention) </a:t>
              </a:r>
            </a:p>
          </p:txBody>
        </p:sp>
        <p:sp>
          <p:nvSpPr>
            <p:cNvPr id="29" name="Rectangle 28">
              <a:extLst>
                <a:ext uri="{FF2B5EF4-FFF2-40B4-BE49-F238E27FC236}">
                  <a16:creationId xmlns:a16="http://schemas.microsoft.com/office/drawing/2014/main" id="{A9D1AE68-479E-6542-AD7C-49C0C826A39E}"/>
                </a:ext>
              </a:extLst>
            </p:cNvPr>
            <p:cNvSpPr/>
            <p:nvPr/>
          </p:nvSpPr>
          <p:spPr bwMode="gray">
            <a:xfrm>
              <a:off x="7201582" y="2947587"/>
              <a:ext cx="1423957" cy="847972"/>
            </a:xfrm>
            <a:prstGeom prst="rect">
              <a:avLst/>
            </a:prstGeom>
          </p:spPr>
          <p:txBody>
            <a:bodyPr wrap="square">
              <a:spAutoFit/>
            </a:bodyPr>
            <a:lstStyle/>
            <a:p>
              <a:pPr algn="ctr" defTabSz="914293">
                <a:lnSpc>
                  <a:spcPct val="95000"/>
                </a:lnSpc>
                <a:defRPr/>
              </a:pPr>
              <a:r>
                <a:rPr lang="en-US" sz="1400" dirty="0">
                  <a:solidFill>
                    <a:prstClr val="white"/>
                  </a:solidFill>
                  <a:latin typeface="Arial"/>
                  <a:cs typeface="Arial Narrow"/>
                </a:rPr>
                <a:t>Support from  a birth companion</a:t>
              </a:r>
            </a:p>
          </p:txBody>
        </p:sp>
        <p:sp>
          <p:nvSpPr>
            <p:cNvPr id="30" name="Rectangle 29">
              <a:extLst>
                <a:ext uri="{FF2B5EF4-FFF2-40B4-BE49-F238E27FC236}">
                  <a16:creationId xmlns:a16="http://schemas.microsoft.com/office/drawing/2014/main" id="{A96DD5FA-21EF-A741-8A73-F90270A86F30}"/>
                </a:ext>
              </a:extLst>
            </p:cNvPr>
            <p:cNvSpPr/>
            <p:nvPr/>
          </p:nvSpPr>
          <p:spPr bwMode="gray">
            <a:xfrm>
              <a:off x="6072441" y="2184778"/>
              <a:ext cx="1423957" cy="847972"/>
            </a:xfrm>
            <a:prstGeom prst="rect">
              <a:avLst/>
            </a:prstGeom>
          </p:spPr>
          <p:txBody>
            <a:bodyPr wrap="square">
              <a:spAutoFit/>
            </a:bodyPr>
            <a:lstStyle/>
            <a:p>
              <a:pPr algn="ctr" defTabSz="914293">
                <a:lnSpc>
                  <a:spcPct val="95000"/>
                </a:lnSpc>
                <a:defRPr/>
              </a:pPr>
              <a:r>
                <a:rPr lang="en-US" sz="1400" dirty="0">
                  <a:solidFill>
                    <a:prstClr val="white"/>
                  </a:solidFill>
                  <a:latin typeface="Arial"/>
                  <a:cs typeface="Arial Narrow"/>
                </a:rPr>
                <a:t>A healthy mother and baby</a:t>
              </a:r>
            </a:p>
          </p:txBody>
        </p:sp>
        <p:sp>
          <p:nvSpPr>
            <p:cNvPr id="31" name="Rectangle 30">
              <a:extLst>
                <a:ext uri="{FF2B5EF4-FFF2-40B4-BE49-F238E27FC236}">
                  <a16:creationId xmlns:a16="http://schemas.microsoft.com/office/drawing/2014/main" id="{6BB1FECC-B79B-3541-A046-9E81142765C3}"/>
                </a:ext>
              </a:extLst>
            </p:cNvPr>
            <p:cNvSpPr/>
            <p:nvPr/>
          </p:nvSpPr>
          <p:spPr bwMode="gray">
            <a:xfrm>
              <a:off x="5845675" y="3797798"/>
              <a:ext cx="1423957" cy="602263"/>
            </a:xfrm>
            <a:prstGeom prst="rect">
              <a:avLst/>
            </a:prstGeom>
          </p:spPr>
          <p:txBody>
            <a:bodyPr wrap="square">
              <a:spAutoFit/>
            </a:bodyPr>
            <a:lstStyle/>
            <a:p>
              <a:pPr algn="ctr" defTabSz="914293">
                <a:lnSpc>
                  <a:spcPct val="95000"/>
                </a:lnSpc>
                <a:defRPr/>
              </a:pPr>
              <a:r>
                <a:rPr lang="en-US" sz="1400" dirty="0">
                  <a:solidFill>
                    <a:prstClr val="white"/>
                  </a:solidFill>
                  <a:latin typeface="Arial"/>
                  <a:cs typeface="Arial Narrow"/>
                </a:rPr>
                <a:t>Desire to be in control</a:t>
              </a:r>
            </a:p>
          </p:txBody>
        </p:sp>
        <p:sp>
          <p:nvSpPr>
            <p:cNvPr id="32" name="Rectangle 31">
              <a:extLst>
                <a:ext uri="{FF2B5EF4-FFF2-40B4-BE49-F238E27FC236}">
                  <a16:creationId xmlns:a16="http://schemas.microsoft.com/office/drawing/2014/main" id="{017AADA3-8C60-7346-8127-5B58F5C74930}"/>
                </a:ext>
              </a:extLst>
            </p:cNvPr>
            <p:cNvSpPr/>
            <p:nvPr/>
          </p:nvSpPr>
          <p:spPr bwMode="gray">
            <a:xfrm>
              <a:off x="7077442" y="4431973"/>
              <a:ext cx="1467757" cy="1093681"/>
            </a:xfrm>
            <a:prstGeom prst="rect">
              <a:avLst/>
            </a:prstGeom>
          </p:spPr>
          <p:txBody>
            <a:bodyPr wrap="square">
              <a:spAutoFit/>
            </a:bodyPr>
            <a:lstStyle/>
            <a:p>
              <a:pPr algn="ctr" defTabSz="914293">
                <a:lnSpc>
                  <a:spcPct val="95000"/>
                </a:lnSpc>
                <a:defRPr/>
              </a:pPr>
              <a:r>
                <a:rPr lang="en-US" sz="1400" dirty="0">
                  <a:solidFill>
                    <a:prstClr val="white"/>
                  </a:solidFill>
                  <a:latin typeface="Arial"/>
                  <a:cs typeface="Arial Narrow"/>
                </a:rPr>
                <a:t>Sensitive, caring, kind, respectful staff</a:t>
              </a:r>
            </a:p>
          </p:txBody>
        </p:sp>
      </p:grpSp>
      <p:sp>
        <p:nvSpPr>
          <p:cNvPr id="33" name="TextBox 32">
            <a:extLst>
              <a:ext uri="{FF2B5EF4-FFF2-40B4-BE49-F238E27FC236}">
                <a16:creationId xmlns:a16="http://schemas.microsoft.com/office/drawing/2014/main" id="{9E379C22-95FB-FD4F-9DB0-EB83265BBA8D}"/>
              </a:ext>
            </a:extLst>
          </p:cNvPr>
          <p:cNvSpPr txBox="1"/>
          <p:nvPr/>
        </p:nvSpPr>
        <p:spPr>
          <a:xfrm>
            <a:off x="7926664" y="82546"/>
            <a:ext cx="6300590" cy="461665"/>
          </a:xfrm>
          <a:prstGeom prst="rect">
            <a:avLst/>
          </a:prstGeom>
          <a:noFill/>
        </p:spPr>
        <p:txBody>
          <a:bodyPr wrap="square">
            <a:spAutoFit/>
          </a:bodyPr>
          <a:lstStyle/>
          <a:p>
            <a:r>
              <a:rPr lang="en-US" sz="2400" b="1" dirty="0"/>
              <a:t>WHO BOLD Project (2013-2018)</a:t>
            </a:r>
            <a:endParaRPr lang="en-LK" sz="2400" b="1" dirty="0"/>
          </a:p>
        </p:txBody>
      </p:sp>
    </p:spTree>
    <p:extLst>
      <p:ext uri="{BB962C8B-B14F-4D97-AF65-F5344CB8AC3E}">
        <p14:creationId xmlns:p14="http://schemas.microsoft.com/office/powerpoint/2010/main" val="186713913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0334" y="591346"/>
            <a:ext cx="3328523" cy="5275064"/>
          </a:xfrm>
          <a:solidFill>
            <a:schemeClr val="accent6">
              <a:lumMod val="20000"/>
              <a:lumOff val="80000"/>
            </a:schemeClr>
          </a:solidFill>
          <a:ln w="76200">
            <a:solidFill>
              <a:schemeClr val="accent6">
                <a:lumMod val="50000"/>
              </a:schemeClr>
            </a:solidFill>
          </a:ln>
        </p:spPr>
        <p:txBody>
          <a:bodyPr>
            <a:normAutofit fontScale="90000"/>
          </a:bodyPr>
          <a:lstStyle/>
          <a:p>
            <a:br>
              <a:rPr lang="en-GB" sz="4100" b="1" dirty="0">
                <a:solidFill>
                  <a:srgbClr val="00B0F0"/>
                </a:solidFill>
                <a:latin typeface="+mn-lt"/>
              </a:rPr>
            </a:br>
            <a:r>
              <a:rPr lang="en-GB" sz="4100" b="1" dirty="0">
                <a:solidFill>
                  <a:srgbClr val="FF0000"/>
                </a:solidFill>
                <a:latin typeface="+mn-lt"/>
              </a:rPr>
              <a:t>Women Needs Respectful Maternity care </a:t>
            </a:r>
            <a:br>
              <a:rPr lang="en-GB" sz="4100" b="1" dirty="0">
                <a:solidFill>
                  <a:srgbClr val="00B0F0"/>
                </a:solidFill>
                <a:latin typeface="+mn-lt"/>
              </a:rPr>
            </a:br>
            <a:br>
              <a:rPr lang="en-GB" sz="4100" b="1" dirty="0">
                <a:solidFill>
                  <a:srgbClr val="00B0F0"/>
                </a:solidFill>
                <a:latin typeface="+mn-lt"/>
              </a:rPr>
            </a:br>
            <a:r>
              <a:rPr lang="en-GB" sz="4100" b="1" dirty="0">
                <a:solidFill>
                  <a:srgbClr val="00B0F0"/>
                </a:solidFill>
                <a:latin typeface="+mn-lt"/>
              </a:rPr>
              <a:t>What is Respectful Maternity Care?</a:t>
            </a:r>
          </a:p>
        </p:txBody>
      </p:sp>
      <p:sp>
        <p:nvSpPr>
          <p:cNvPr id="2" name="Content Placeholder 1"/>
          <p:cNvSpPr>
            <a:spLocks noGrp="1"/>
          </p:cNvSpPr>
          <p:nvPr>
            <p:ph idx="1"/>
          </p:nvPr>
        </p:nvSpPr>
        <p:spPr>
          <a:xfrm>
            <a:off x="4859481" y="591345"/>
            <a:ext cx="5179868" cy="5585619"/>
          </a:xfrm>
        </p:spPr>
        <p:txBody>
          <a:bodyPr anchor="ctr">
            <a:normAutofit/>
          </a:bodyPr>
          <a:lstStyle/>
          <a:p>
            <a:pPr marL="109728" indent="0">
              <a:buNone/>
            </a:pPr>
            <a:r>
              <a:rPr lang="en-GB" sz="2400" b="1" dirty="0">
                <a:latin typeface="Open Sans"/>
              </a:rPr>
              <a:t>Care organized for and provided to all women in a manner that maintains their;</a:t>
            </a:r>
          </a:p>
          <a:p>
            <a:r>
              <a:rPr lang="en-GB" sz="2400" dirty="0">
                <a:latin typeface="Open Sans"/>
              </a:rPr>
              <a:t>dignity </a:t>
            </a:r>
          </a:p>
          <a:p>
            <a:r>
              <a:rPr lang="en-GB" sz="2400" dirty="0">
                <a:latin typeface="Open Sans"/>
              </a:rPr>
              <a:t>privacy </a:t>
            </a:r>
          </a:p>
          <a:p>
            <a:r>
              <a:rPr lang="en-GB" sz="2400" dirty="0">
                <a:latin typeface="Open Sans"/>
              </a:rPr>
              <a:t>confidentiality </a:t>
            </a:r>
          </a:p>
          <a:p>
            <a:r>
              <a:rPr lang="en-GB" sz="2400" dirty="0">
                <a:latin typeface="Open Sans"/>
              </a:rPr>
              <a:t>ensures freedom from harm and mistreatment</a:t>
            </a:r>
          </a:p>
          <a:p>
            <a:r>
              <a:rPr lang="en-GB" sz="2400" dirty="0">
                <a:latin typeface="Open Sans"/>
              </a:rPr>
              <a:t>enables informed choice  </a:t>
            </a:r>
          </a:p>
          <a:p>
            <a:r>
              <a:rPr lang="en-GB" sz="2400" dirty="0">
                <a:latin typeface="Open Sans"/>
              </a:rPr>
              <a:t>continuous support during labour and childbirth …</a:t>
            </a:r>
          </a:p>
          <a:p>
            <a:endParaRPr lang="en-GB" sz="2400" dirty="0">
              <a:latin typeface="Open Sans"/>
            </a:endParaRPr>
          </a:p>
          <a:p>
            <a:pPr marL="109728" indent="0">
              <a:buNone/>
            </a:pPr>
            <a:r>
              <a:rPr lang="en-GB" sz="2400" dirty="0">
                <a:latin typeface="Open Sans"/>
              </a:rPr>
              <a:t>[WHO, 2018] </a:t>
            </a:r>
            <a:endParaRPr lang="en-GB" sz="2400" dirty="0"/>
          </a:p>
        </p:txBody>
      </p:sp>
    </p:spTree>
    <p:extLst>
      <p:ext uri="{BB962C8B-B14F-4D97-AF65-F5344CB8AC3E}">
        <p14:creationId xmlns:p14="http://schemas.microsoft.com/office/powerpoint/2010/main" val="697706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3"/>
          <p:cNvSpPr txBox="1">
            <a:spLocks/>
          </p:cNvSpPr>
          <p:nvPr/>
        </p:nvSpPr>
        <p:spPr>
          <a:xfrm>
            <a:off x="2135560" y="107210"/>
            <a:ext cx="8229600" cy="850106"/>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kern="1200">
                <a:solidFill>
                  <a:srgbClr val="007DC5"/>
                </a:solidFill>
                <a:latin typeface="+mj-lt"/>
                <a:ea typeface="+mj-ea"/>
                <a:cs typeface="+mj-cs"/>
              </a:defRPr>
            </a:lvl1pPr>
          </a:lstStyle>
          <a:p>
            <a:endParaRPr lang="en-US" dirty="0">
              <a:solidFill>
                <a:srgbClr val="002060"/>
              </a:solidFill>
              <a:effectLst>
                <a:outerShdw blurRad="38100" dist="38100" dir="2700000" algn="tl">
                  <a:srgbClr val="000000">
                    <a:alpha val="43137"/>
                  </a:srgbClr>
                </a:outerShdw>
              </a:effectLst>
              <a:latin typeface="+mn-lt"/>
            </a:endParaRPr>
          </a:p>
        </p:txBody>
      </p:sp>
      <p:pic>
        <p:nvPicPr>
          <p:cNvPr id="8" name="Picture 6"/>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7608" t="10750" r="11957"/>
          <a:stretch/>
        </p:blipFill>
        <p:spPr>
          <a:xfrm>
            <a:off x="1164111" y="108984"/>
            <a:ext cx="7265278" cy="7477196"/>
          </a:xfrm>
          <a:prstGeom prst="rect">
            <a:avLst/>
          </a:prstGeom>
          <a:solidFill>
            <a:schemeClr val="bg1"/>
          </a:solidFill>
        </p:spPr>
      </p:pic>
      <p:sp>
        <p:nvSpPr>
          <p:cNvPr id="9" name="Content Placeholder 2"/>
          <p:cNvSpPr txBox="1">
            <a:spLocks/>
          </p:cNvSpPr>
          <p:nvPr/>
        </p:nvSpPr>
        <p:spPr>
          <a:xfrm>
            <a:off x="3922439" y="6498762"/>
            <a:ext cx="3426921" cy="504056"/>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Clr>
                <a:schemeClr val="tx1"/>
              </a:buClr>
              <a:buSzPct val="60000"/>
              <a:buFont typeface="Wingdings" pitchFamily="2" charset="2"/>
              <a:buChar char="q"/>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algn="r">
              <a:spcAft>
                <a:spcPts val="900"/>
              </a:spcAft>
              <a:buNone/>
            </a:pPr>
            <a:r>
              <a:rPr lang="en-US" dirty="0">
                <a:latin typeface="Arial Narrow" panose="020B0606020202030204" pitchFamily="34" charset="0"/>
              </a:rPr>
              <a:t>[</a:t>
            </a:r>
            <a:r>
              <a:rPr lang="en-US" sz="2600" dirty="0">
                <a:latin typeface="Arial Narrow" panose="020B0606020202030204" pitchFamily="34" charset="0"/>
              </a:rPr>
              <a:t>WHO, Intrapartum Care Guidelines 2018</a:t>
            </a:r>
            <a:r>
              <a:rPr lang="en-US" dirty="0">
                <a:latin typeface="Arial Narrow" panose="020B0606020202030204" pitchFamily="34" charset="0"/>
              </a:rPr>
              <a:t>]</a:t>
            </a:r>
          </a:p>
          <a:p>
            <a:pPr lvl="2" algn="r"/>
            <a:endParaRPr lang="en-US" dirty="0"/>
          </a:p>
        </p:txBody>
      </p:sp>
      <p:sp>
        <p:nvSpPr>
          <p:cNvPr id="10" name="Rectángulo 9"/>
          <p:cNvSpPr/>
          <p:nvPr/>
        </p:nvSpPr>
        <p:spPr>
          <a:xfrm>
            <a:off x="8688288" y="6345405"/>
            <a:ext cx="1728192" cy="476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716799" y="2360915"/>
            <a:ext cx="1523217" cy="19321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7398918-1562-E74C-8D45-B505524F08A1}"/>
              </a:ext>
            </a:extLst>
          </p:cNvPr>
          <p:cNvSpPr txBox="1"/>
          <p:nvPr/>
        </p:nvSpPr>
        <p:spPr>
          <a:xfrm>
            <a:off x="8429389" y="70598"/>
            <a:ext cx="3725506" cy="7171194"/>
          </a:xfrm>
          <a:prstGeom prst="rect">
            <a:avLst/>
          </a:prstGeom>
          <a:noFill/>
        </p:spPr>
        <p:txBody>
          <a:bodyPr wrap="square" rtlCol="0">
            <a:spAutoFit/>
          </a:bodyPr>
          <a:lstStyle/>
          <a:p>
            <a:r>
              <a:rPr lang="en-US" sz="2000" dirty="0"/>
              <a:t>Pre established referral plan</a:t>
            </a:r>
          </a:p>
          <a:p>
            <a:endParaRPr lang="en-US" sz="2000" dirty="0"/>
          </a:p>
          <a:p>
            <a:r>
              <a:rPr lang="en-US" sz="2000" dirty="0"/>
              <a:t>Respectful </a:t>
            </a:r>
            <a:r>
              <a:rPr lang="en-US" sz="2000" dirty="0" err="1"/>
              <a:t>labour</a:t>
            </a:r>
            <a:endParaRPr lang="en-US" sz="2000" dirty="0"/>
          </a:p>
          <a:p>
            <a:r>
              <a:rPr lang="en-US" sz="2000" dirty="0"/>
              <a:t>&amp; childbirth care</a:t>
            </a:r>
          </a:p>
          <a:p>
            <a:endParaRPr lang="en-US" sz="2000" dirty="0"/>
          </a:p>
          <a:p>
            <a:r>
              <a:rPr lang="en-US" sz="2000" dirty="0"/>
              <a:t>Continuity of care</a:t>
            </a:r>
          </a:p>
          <a:p>
            <a:endParaRPr lang="en-US" sz="2000" dirty="0"/>
          </a:p>
          <a:p>
            <a:r>
              <a:rPr lang="en-US" sz="2000" dirty="0"/>
              <a:t>Mobility in </a:t>
            </a:r>
            <a:r>
              <a:rPr lang="en-US" sz="2000" dirty="0" err="1"/>
              <a:t>labour</a:t>
            </a:r>
            <a:r>
              <a:rPr lang="en-US" sz="2000" dirty="0"/>
              <a:t> &amp;</a:t>
            </a:r>
          </a:p>
          <a:p>
            <a:endParaRPr lang="en-US" sz="2000" dirty="0"/>
          </a:p>
          <a:p>
            <a:r>
              <a:rPr lang="en-US" sz="2000" dirty="0"/>
              <a:t>Oral fluid &amp; food Intake</a:t>
            </a:r>
          </a:p>
          <a:p>
            <a:endParaRPr lang="en-US" sz="2000" dirty="0"/>
          </a:p>
          <a:p>
            <a:r>
              <a:rPr lang="en-US" sz="2000" dirty="0"/>
              <a:t>Pain relief strategies</a:t>
            </a:r>
          </a:p>
          <a:p>
            <a:endParaRPr lang="en-US" sz="2000" dirty="0"/>
          </a:p>
          <a:p>
            <a:r>
              <a:rPr lang="en-US" sz="2000" dirty="0"/>
              <a:t>Emotional support</a:t>
            </a:r>
          </a:p>
          <a:p>
            <a:r>
              <a:rPr lang="en-US" sz="2000" dirty="0"/>
              <a:t>From companion of choice</a:t>
            </a:r>
          </a:p>
          <a:p>
            <a:endParaRPr lang="en-US" sz="2000" dirty="0"/>
          </a:p>
          <a:p>
            <a:r>
              <a:rPr lang="en-US" sz="2000" dirty="0"/>
              <a:t>Regular </a:t>
            </a:r>
            <a:r>
              <a:rPr lang="en-US" sz="2000" dirty="0" err="1"/>
              <a:t>labour</a:t>
            </a:r>
            <a:r>
              <a:rPr lang="en-US" sz="2000" dirty="0"/>
              <a:t> monitoring Documentation</a:t>
            </a:r>
          </a:p>
          <a:p>
            <a:endParaRPr lang="en-US" sz="2000" dirty="0"/>
          </a:p>
          <a:p>
            <a:r>
              <a:rPr lang="en-US" sz="2000" dirty="0"/>
              <a:t>Effective communication by staff</a:t>
            </a:r>
          </a:p>
          <a:p>
            <a:endParaRPr lang="en-US" sz="2000" dirty="0"/>
          </a:p>
          <a:p>
            <a:r>
              <a:rPr lang="en-US" sz="2000" dirty="0"/>
              <a:t>Birth position of Choice</a:t>
            </a:r>
          </a:p>
          <a:p>
            <a:endParaRPr lang="en-US" sz="2000" dirty="0"/>
          </a:p>
        </p:txBody>
      </p:sp>
      <p:sp>
        <p:nvSpPr>
          <p:cNvPr id="4" name="TextBox 3">
            <a:extLst>
              <a:ext uri="{FF2B5EF4-FFF2-40B4-BE49-F238E27FC236}">
                <a16:creationId xmlns:a16="http://schemas.microsoft.com/office/drawing/2014/main" id="{423B43BE-2292-E940-9EF5-7E5C0B84B8DF}"/>
              </a:ext>
            </a:extLst>
          </p:cNvPr>
          <p:cNvSpPr txBox="1"/>
          <p:nvPr/>
        </p:nvSpPr>
        <p:spPr>
          <a:xfrm>
            <a:off x="104706" y="70598"/>
            <a:ext cx="4613892" cy="461665"/>
          </a:xfrm>
          <a:prstGeom prst="rect">
            <a:avLst/>
          </a:prstGeom>
          <a:solidFill>
            <a:schemeClr val="accent5">
              <a:lumMod val="20000"/>
              <a:lumOff val="80000"/>
            </a:schemeClr>
          </a:solidFill>
          <a:ln w="76200">
            <a:solidFill>
              <a:srgbClr val="002060"/>
            </a:solidFill>
          </a:ln>
        </p:spPr>
        <p:txBody>
          <a:bodyPr wrap="none" rtlCol="0">
            <a:spAutoFit/>
          </a:bodyPr>
          <a:lstStyle/>
          <a:p>
            <a:r>
              <a:rPr lang="en-US" sz="2400" b="1" dirty="0">
                <a:solidFill>
                  <a:srgbClr val="FF0000"/>
                </a:solidFill>
              </a:rPr>
              <a:t>WHO INTRAPARTUM CARE MODEL</a:t>
            </a:r>
            <a:endParaRPr lang="en-US" sz="2400" b="1" dirty="0"/>
          </a:p>
        </p:txBody>
      </p:sp>
    </p:spTree>
    <p:extLst>
      <p:ext uri="{BB962C8B-B14F-4D97-AF65-F5344CB8AC3E}">
        <p14:creationId xmlns:p14="http://schemas.microsoft.com/office/powerpoint/2010/main" val="397887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CA2B00-D033-1F4A-8A12-BC5B9D9C7B6B}"/>
              </a:ext>
            </a:extLst>
          </p:cNvPr>
          <p:cNvSpPr>
            <a:spLocks noGrp="1"/>
          </p:cNvSpPr>
          <p:nvPr>
            <p:ph type="title"/>
          </p:nvPr>
        </p:nvSpPr>
        <p:spPr>
          <a:xfrm>
            <a:off x="1631505" y="-14925"/>
            <a:ext cx="3938487" cy="1807305"/>
          </a:xfrm>
        </p:spPr>
        <p:txBody>
          <a:bodyPr>
            <a:normAutofit/>
          </a:bodyPr>
          <a:lstStyle/>
          <a:p>
            <a:r>
              <a:rPr lang="en-US" b="1" dirty="0"/>
              <a:t>Companion of Choice</a:t>
            </a:r>
          </a:p>
        </p:txBody>
      </p:sp>
      <p:sp>
        <p:nvSpPr>
          <p:cNvPr id="2" name="Content Placeholder 1">
            <a:extLst>
              <a:ext uri="{FF2B5EF4-FFF2-40B4-BE49-F238E27FC236}">
                <a16:creationId xmlns:a16="http://schemas.microsoft.com/office/drawing/2014/main" id="{75ABBB54-51E1-DF47-A8CA-E893FD3A3F37}"/>
              </a:ext>
            </a:extLst>
          </p:cNvPr>
          <p:cNvSpPr>
            <a:spLocks noGrp="1"/>
          </p:cNvSpPr>
          <p:nvPr>
            <p:ph idx="1"/>
          </p:nvPr>
        </p:nvSpPr>
        <p:spPr>
          <a:xfrm>
            <a:off x="1847529" y="1916833"/>
            <a:ext cx="4295997" cy="4576043"/>
          </a:xfrm>
        </p:spPr>
        <p:txBody>
          <a:bodyPr>
            <a:normAutofit fontScale="92500" lnSpcReduction="20000"/>
          </a:bodyPr>
          <a:lstStyle/>
          <a:p>
            <a:r>
              <a:rPr lang="en-US" sz="2400" dirty="0"/>
              <a:t>To be the </a:t>
            </a:r>
            <a:r>
              <a:rPr lang="en-US" sz="2400" b="1" dirty="0"/>
              <a:t>advocate for the mother</a:t>
            </a:r>
          </a:p>
          <a:p>
            <a:r>
              <a:rPr lang="en-US" sz="2400" dirty="0"/>
              <a:t>To </a:t>
            </a:r>
            <a:r>
              <a:rPr lang="en-US" sz="2400" b="1" dirty="0"/>
              <a:t>allay anxiety </a:t>
            </a:r>
            <a:r>
              <a:rPr lang="en-US" sz="2400" dirty="0"/>
              <a:t>and                </a:t>
            </a:r>
            <a:r>
              <a:rPr lang="en-US" sz="2400" b="1" dirty="0"/>
              <a:t>provide reassurance</a:t>
            </a:r>
          </a:p>
          <a:p>
            <a:r>
              <a:rPr lang="en-US" sz="2400" dirty="0"/>
              <a:t>To </a:t>
            </a:r>
            <a:r>
              <a:rPr lang="en-US" sz="2400" b="1" dirty="0"/>
              <a:t>provide hydration and nutrition</a:t>
            </a:r>
          </a:p>
          <a:p>
            <a:r>
              <a:rPr lang="en-US" sz="2400" b="1" dirty="0"/>
              <a:t>To provide nonmedical means of pain relief </a:t>
            </a:r>
            <a:r>
              <a:rPr lang="en-US" sz="2400" dirty="0"/>
              <a:t>–massage, music, aroma therapy ……</a:t>
            </a:r>
          </a:p>
          <a:p>
            <a:r>
              <a:rPr lang="en-US" sz="2400" b="1" dirty="0"/>
              <a:t>To request for medical </a:t>
            </a:r>
            <a:r>
              <a:rPr lang="en-US" sz="2400" dirty="0"/>
              <a:t>means of pain relief</a:t>
            </a:r>
          </a:p>
          <a:p>
            <a:r>
              <a:rPr lang="en-US" sz="2400" b="1" dirty="0"/>
              <a:t>To provide information on progress</a:t>
            </a:r>
          </a:p>
          <a:p>
            <a:r>
              <a:rPr lang="en-US" sz="2400" b="1" dirty="0"/>
              <a:t>To act as a liaison between mother &amp; relatives</a:t>
            </a:r>
          </a:p>
          <a:p>
            <a:endParaRPr lang="en-US" sz="1600" dirty="0"/>
          </a:p>
        </p:txBody>
      </p:sp>
      <p:pic>
        <p:nvPicPr>
          <p:cNvPr id="4" name="Picture 3" descr="A person and person looking at each other&#10;&#10;Description automatically generated with low confidence">
            <a:extLst>
              <a:ext uri="{FF2B5EF4-FFF2-40B4-BE49-F238E27FC236}">
                <a16:creationId xmlns:a16="http://schemas.microsoft.com/office/drawing/2014/main" id="{266DC09E-D902-B44B-8F84-68BE2BCFC465}"/>
              </a:ext>
            </a:extLst>
          </p:cNvPr>
          <p:cNvPicPr>
            <a:picLocks noChangeAspect="1"/>
          </p:cNvPicPr>
          <p:nvPr/>
        </p:nvPicPr>
        <p:blipFill rotWithShape="1">
          <a:blip r:embed="rId2"/>
          <a:srcRect l="33002" r="23470" b="-1"/>
          <a:stretch/>
        </p:blipFill>
        <p:spPr>
          <a:xfrm>
            <a:off x="6195912"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229896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6DE285-C41A-044B-9690-68EDE8BD9670}"/>
              </a:ext>
            </a:extLst>
          </p:cNvPr>
          <p:cNvPicPr>
            <a:picLocks noChangeAspect="1"/>
          </p:cNvPicPr>
          <p:nvPr/>
        </p:nvPicPr>
        <p:blipFill>
          <a:blip r:embed="rId2"/>
          <a:stretch>
            <a:fillRect/>
          </a:stretch>
        </p:blipFill>
        <p:spPr>
          <a:xfrm>
            <a:off x="0" y="0"/>
            <a:ext cx="6336776" cy="2268361"/>
          </a:xfrm>
          <a:prstGeom prst="rect">
            <a:avLst/>
          </a:prstGeom>
        </p:spPr>
      </p:pic>
      <p:sp>
        <p:nvSpPr>
          <p:cNvPr id="3" name="TextBox 2">
            <a:extLst>
              <a:ext uri="{FF2B5EF4-FFF2-40B4-BE49-F238E27FC236}">
                <a16:creationId xmlns:a16="http://schemas.microsoft.com/office/drawing/2014/main" id="{B265EC20-D849-F74F-9F6B-1FB07FFFCA86}"/>
              </a:ext>
            </a:extLst>
          </p:cNvPr>
          <p:cNvSpPr txBox="1"/>
          <p:nvPr/>
        </p:nvSpPr>
        <p:spPr>
          <a:xfrm>
            <a:off x="4492978" y="304800"/>
            <a:ext cx="652743" cy="369332"/>
          </a:xfrm>
          <a:prstGeom prst="rect">
            <a:avLst/>
          </a:prstGeom>
          <a:noFill/>
        </p:spPr>
        <p:txBody>
          <a:bodyPr wrap="none" rtlCol="0">
            <a:spAutoFit/>
          </a:bodyPr>
          <a:lstStyle/>
          <a:p>
            <a:r>
              <a:rPr lang="en-US" dirty="0"/>
              <a:t>2017</a:t>
            </a:r>
          </a:p>
        </p:txBody>
      </p:sp>
      <p:sp>
        <p:nvSpPr>
          <p:cNvPr id="4" name="TextBox 3">
            <a:extLst>
              <a:ext uri="{FF2B5EF4-FFF2-40B4-BE49-F238E27FC236}">
                <a16:creationId xmlns:a16="http://schemas.microsoft.com/office/drawing/2014/main" id="{DD0C87ED-5191-C24A-935F-E670F9DECE12}"/>
              </a:ext>
            </a:extLst>
          </p:cNvPr>
          <p:cNvSpPr txBox="1"/>
          <p:nvPr/>
        </p:nvSpPr>
        <p:spPr>
          <a:xfrm>
            <a:off x="94324" y="2268361"/>
            <a:ext cx="12003351" cy="4401205"/>
          </a:xfrm>
          <a:prstGeom prst="rect">
            <a:avLst/>
          </a:prstGeom>
          <a:noFill/>
        </p:spPr>
        <p:txBody>
          <a:bodyPr wrap="none" rtlCol="0">
            <a:spAutoFit/>
          </a:bodyPr>
          <a:lstStyle/>
          <a:p>
            <a:r>
              <a:rPr lang="en-US" sz="2800" dirty="0">
                <a:solidFill>
                  <a:srgbClr val="FF0000"/>
                </a:solidFill>
              </a:rPr>
              <a:t>Continuous support during </a:t>
            </a:r>
            <a:r>
              <a:rPr lang="en-US" sz="2800" dirty="0" err="1">
                <a:solidFill>
                  <a:srgbClr val="FF0000"/>
                </a:solidFill>
              </a:rPr>
              <a:t>labour</a:t>
            </a:r>
            <a:r>
              <a:rPr lang="en-US" sz="2800" dirty="0">
                <a:solidFill>
                  <a:srgbClr val="FF0000"/>
                </a:solidFill>
              </a:rPr>
              <a:t> may improve outcomes for women and infants
</a:t>
            </a:r>
          </a:p>
          <a:p>
            <a:r>
              <a:rPr lang="en-US" sz="2800" b="1" dirty="0"/>
              <a:t> Increases </a:t>
            </a:r>
            <a:r>
              <a:rPr lang="en-US" sz="2800" dirty="0"/>
              <a:t>spontaneous vaginal birth; </a:t>
            </a:r>
          </a:p>
          <a:p>
            <a:r>
              <a:rPr lang="en-US" sz="2800" b="1" dirty="0"/>
              <a:t>Reduces</a:t>
            </a:r>
            <a:r>
              <a:rPr lang="en-US" sz="2800" dirty="0"/>
              <a:t> the duration of </a:t>
            </a:r>
            <a:r>
              <a:rPr lang="en-US" sz="2800" dirty="0" err="1"/>
              <a:t>labour</a:t>
            </a:r>
            <a:r>
              <a:rPr lang="en-US" sz="2800" dirty="0"/>
              <a:t>; any analgesia &amp; regional analgesia</a:t>
            </a:r>
          </a:p>
          <a:p>
            <a:endParaRPr lang="en-US" sz="2800" dirty="0"/>
          </a:p>
          <a:p>
            <a:r>
              <a:rPr lang="en-US" sz="2800" b="1" dirty="0"/>
              <a:t>May reduce </a:t>
            </a:r>
            <a:r>
              <a:rPr lang="en-US" sz="2800" dirty="0"/>
              <a:t>CS, IVD, low 5 min Apgar scores, negative feelings about </a:t>
            </a:r>
          </a:p>
          <a:p>
            <a:r>
              <a:rPr lang="en-US" sz="2800" dirty="0"/>
              <a:t>childbirth experiences</a:t>
            </a:r>
          </a:p>
          <a:p>
            <a:endParaRPr lang="en-US" sz="2800" dirty="0"/>
          </a:p>
          <a:p>
            <a:r>
              <a:rPr lang="en-US" sz="2800" b="1" dirty="0"/>
              <a:t>No evidence of harm </a:t>
            </a:r>
            <a:r>
              <a:rPr lang="en-US" sz="2800" dirty="0"/>
              <a:t>of continuous support/ promotes bonding &amp; breast feeding</a:t>
            </a:r>
          </a:p>
          <a:p>
            <a:r>
              <a:rPr lang="en-US" sz="2800"/>
              <a:t>* </a:t>
            </a:r>
            <a:r>
              <a:rPr lang="en-US" sz="2800" dirty="0"/>
              <a:t>Studies not uniform; companion should be trained for effective support</a:t>
            </a:r>
          </a:p>
        </p:txBody>
      </p:sp>
    </p:spTree>
    <p:extLst>
      <p:ext uri="{BB962C8B-B14F-4D97-AF65-F5344CB8AC3E}">
        <p14:creationId xmlns:p14="http://schemas.microsoft.com/office/powerpoint/2010/main" val="13466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BB17F-5A2F-AA4E-AB8E-6551F358C735}"/>
              </a:ext>
            </a:extLst>
          </p:cNvPr>
          <p:cNvSpPr>
            <a:spLocks noGrp="1"/>
          </p:cNvSpPr>
          <p:nvPr>
            <p:ph type="title"/>
          </p:nvPr>
        </p:nvSpPr>
        <p:spPr>
          <a:xfrm>
            <a:off x="637100" y="552091"/>
            <a:ext cx="3600860" cy="5431536"/>
          </a:xfrm>
          <a:solidFill>
            <a:schemeClr val="accent6">
              <a:lumMod val="20000"/>
              <a:lumOff val="80000"/>
            </a:schemeClr>
          </a:solidFill>
          <a:ln w="76200">
            <a:solidFill>
              <a:schemeClr val="accent6">
                <a:lumMod val="50000"/>
              </a:schemeClr>
            </a:solidFill>
          </a:ln>
        </p:spPr>
        <p:txBody>
          <a:bodyPr>
            <a:normAutofit/>
          </a:bodyPr>
          <a:lstStyle/>
          <a:p>
            <a:r>
              <a:rPr lang="en-US" sz="2400" b="1" dirty="0">
                <a:effectLst/>
                <a:latin typeface="+mn-lt"/>
              </a:rPr>
              <a:t>Mid-Wife led Models</a:t>
            </a:r>
            <a:br>
              <a:rPr lang="en-US" sz="1800" dirty="0">
                <a:effectLst/>
                <a:latin typeface="FklhjlAdvTTe45e47d2"/>
              </a:rPr>
            </a:br>
            <a:br>
              <a:rPr lang="en-US" sz="1800" dirty="0">
                <a:effectLst/>
                <a:latin typeface="FklhjlAdvTTe45e47d2"/>
              </a:rPr>
            </a:br>
            <a:r>
              <a:rPr lang="en-US" sz="1800" b="1" dirty="0">
                <a:effectLst/>
                <a:latin typeface="FklhjlAdvTTe45e47d2"/>
              </a:rPr>
              <a:t>Maternity Service </a:t>
            </a:r>
            <a:r>
              <a:rPr lang="en-US" sz="1800" b="1" dirty="0" err="1">
                <a:effectLst/>
                <a:latin typeface="FklhjlAdvTTe45e47d2"/>
              </a:rPr>
              <a:t>Organisational</a:t>
            </a:r>
            <a:r>
              <a:rPr lang="en-US" sz="1800" b="1" dirty="0">
                <a:effectLst/>
                <a:latin typeface="FklhjlAdvTTe45e47d2"/>
              </a:rPr>
              <a:t> Interventions that aim to reduce caesarean section: a systematic review and meta- analyses </a:t>
            </a:r>
            <a:br>
              <a:rPr lang="en-US" sz="1800" b="1" dirty="0">
                <a:effectLst/>
                <a:latin typeface="FklhjlAdvTTe45e47d2"/>
              </a:rPr>
            </a:br>
            <a:br>
              <a:rPr lang="en-US" sz="1800" dirty="0"/>
            </a:br>
            <a:r>
              <a:rPr lang="en-US" sz="1800" dirty="0">
                <a:effectLst/>
                <a:latin typeface="SwrdlkAdvTTb5929f4c"/>
              </a:rPr>
              <a:t>Anna Chapman1,2, Cate Nagle3,4, Debra Bick5, Rebecca Lindberg6, Bridie Kent7, Justin Calache1,2 and Alison M. Hutchinson1 </a:t>
            </a:r>
            <a:br>
              <a:rPr lang="en-US" sz="1800" dirty="0">
                <a:effectLst/>
                <a:latin typeface="SwrdlkAdvTTb5929f4c"/>
              </a:rPr>
            </a:br>
            <a:br>
              <a:rPr lang="en-US" sz="1800" dirty="0">
                <a:effectLst/>
                <a:latin typeface="SwrdlkAdvTTb5929f4c"/>
              </a:rPr>
            </a:br>
            <a:r>
              <a:rPr lang="en-US" sz="1800" dirty="0">
                <a:effectLst/>
                <a:latin typeface="BbmbtcAdvTT7329fd89.I"/>
              </a:rPr>
              <a:t>BMC Pregnancy and Childbirth </a:t>
            </a:r>
            <a:r>
              <a:rPr lang="en-US" sz="1800" dirty="0">
                <a:effectLst/>
                <a:latin typeface="MyriadPro"/>
              </a:rPr>
              <a:t>(2019) 19:206 </a:t>
            </a:r>
            <a:r>
              <a:rPr lang="en-US" sz="1800" dirty="0">
                <a:effectLst/>
                <a:latin typeface="FklhjlAdvTTe45e47d2"/>
              </a:rPr>
              <a:t>https://</a:t>
            </a:r>
            <a:r>
              <a:rPr lang="en-US" sz="1800" dirty="0" err="1">
                <a:effectLst/>
                <a:latin typeface="FklhjlAdvTTe45e47d2"/>
              </a:rPr>
              <a:t>doi.org</a:t>
            </a:r>
            <a:r>
              <a:rPr lang="en-US" sz="1800" dirty="0">
                <a:effectLst/>
                <a:latin typeface="FklhjlAdvTTe45e47d2"/>
              </a:rPr>
              <a:t>/10.1186/s12884-019-2351-2 </a:t>
            </a:r>
            <a:br>
              <a:rPr lang="en-US" sz="1800" dirty="0"/>
            </a:br>
            <a:br>
              <a:rPr lang="en-US" sz="1800" dirty="0"/>
            </a:br>
            <a:endParaRPr lang="en-LK" sz="1800" dirty="0"/>
          </a:p>
        </p:txBody>
      </p:sp>
      <p:sp>
        <p:nvSpPr>
          <p:cNvPr id="3" name="Content Placeholder 2">
            <a:extLst>
              <a:ext uri="{FF2B5EF4-FFF2-40B4-BE49-F238E27FC236}">
                <a16:creationId xmlns:a16="http://schemas.microsoft.com/office/drawing/2014/main" id="{E76B92C1-7774-914D-BFA2-7FDC0CD3FCF0}"/>
              </a:ext>
            </a:extLst>
          </p:cNvPr>
          <p:cNvSpPr>
            <a:spLocks noGrp="1"/>
          </p:cNvSpPr>
          <p:nvPr>
            <p:ph idx="1"/>
          </p:nvPr>
        </p:nvSpPr>
        <p:spPr>
          <a:xfrm>
            <a:off x="4875060" y="271463"/>
            <a:ext cx="6880940" cy="6586537"/>
          </a:xfrm>
        </p:spPr>
        <p:txBody>
          <a:bodyPr anchor="ctr">
            <a:normAutofit/>
          </a:bodyPr>
          <a:lstStyle/>
          <a:p>
            <a:r>
              <a:rPr lang="en-US" sz="1800" b="1" dirty="0">
                <a:effectLst/>
                <a:latin typeface="WxdhbfAdvTT99c4c969"/>
              </a:rPr>
              <a:t>Background:</a:t>
            </a:r>
            <a:r>
              <a:rPr lang="en-US" sz="1800" dirty="0">
                <a:effectLst/>
                <a:latin typeface="WxdhbfAdvTT99c4c969"/>
              </a:rPr>
              <a:t> </a:t>
            </a:r>
            <a:r>
              <a:rPr lang="en-US" sz="1800" dirty="0">
                <a:effectLst/>
                <a:latin typeface="SwrdlkAdvTTb5929f4c"/>
              </a:rPr>
              <a:t>Caesarean sections (CSs) are associated with increased maternal and perinatal morbidity, yet rates continue to increase within most countries. This paper reports findings of a systematic review of literature related to maternity service </a:t>
            </a:r>
            <a:r>
              <a:rPr lang="en-US" sz="1800" dirty="0" err="1">
                <a:effectLst/>
                <a:latin typeface="SwrdlkAdvTTb5929f4c"/>
              </a:rPr>
              <a:t>organisational</a:t>
            </a:r>
            <a:r>
              <a:rPr lang="en-US" sz="1800" dirty="0">
                <a:effectLst/>
                <a:latin typeface="SwrdlkAdvTTb5929f4c"/>
              </a:rPr>
              <a:t> interventions that have a primary intention of improving CS rates. </a:t>
            </a:r>
            <a:endParaRPr lang="en-US" sz="1800" dirty="0"/>
          </a:p>
          <a:p>
            <a:r>
              <a:rPr lang="en-US" sz="1800" b="1" dirty="0">
                <a:effectLst/>
                <a:latin typeface="WxdhbfAdvTT99c4c969"/>
              </a:rPr>
              <a:t>Results:</a:t>
            </a:r>
            <a:r>
              <a:rPr lang="en-US" sz="1800" dirty="0">
                <a:effectLst/>
                <a:latin typeface="WxdhbfAdvTT99c4c969"/>
              </a:rPr>
              <a:t> </a:t>
            </a:r>
            <a:r>
              <a:rPr lang="en-US" sz="1800" b="1" dirty="0">
                <a:effectLst/>
                <a:latin typeface="SwrdlkAdvTTb5929f4c"/>
              </a:rPr>
              <a:t>Fifteen articles were included in the systematic review</a:t>
            </a:r>
            <a:r>
              <a:rPr lang="en-US" sz="1800" dirty="0">
                <a:effectLst/>
                <a:latin typeface="SwrdlkAdvTTb5929f4c"/>
              </a:rPr>
              <a:t>, </a:t>
            </a:r>
          </a:p>
          <a:p>
            <a:pPr marL="0" indent="0">
              <a:buNone/>
            </a:pPr>
            <a:r>
              <a:rPr lang="en-US" sz="1800" dirty="0">
                <a:effectLst/>
                <a:latin typeface="SwrdlkAdvTTb5929f4c"/>
              </a:rPr>
              <a:t>     Results indicated that, </a:t>
            </a:r>
            <a:r>
              <a:rPr lang="en-US" sz="1800" b="1" dirty="0">
                <a:effectLst/>
                <a:latin typeface="SwrdlkAdvTTb5929f4c"/>
              </a:rPr>
              <a:t>compared with women allocated to usual care, women allocated to midwife-led models of care implemented across pregnancy, </a:t>
            </a:r>
            <a:r>
              <a:rPr lang="en-US" sz="1800" b="1" dirty="0" err="1">
                <a:effectLst/>
                <a:latin typeface="SwrdlkAdvTTb5929f4c"/>
              </a:rPr>
              <a:t>labour</a:t>
            </a:r>
            <a:r>
              <a:rPr lang="en-US" sz="1800" b="1" dirty="0">
                <a:effectLst/>
                <a:latin typeface="SwrdlkAdvTTb5929f4c"/>
              </a:rPr>
              <a:t> and birth, and the postnatal period were, on average, less likely to experience CS (overall)                                </a:t>
            </a:r>
            <a:r>
              <a:rPr lang="en-US" sz="1800" dirty="0">
                <a:effectLst/>
                <a:latin typeface="SwrdlkAdvTTb5929f4c"/>
              </a:rPr>
              <a:t> (average RR 0.83, 95% CI 0.73 to 0.96), planned CS (average RR 0.75, 95% CI 0.61 to 0.93), and episiotomy (average RR 0.84, 95% CI 0.74 to 0.95). Narratively, audit and feedback, and a hospital policy of mandatory second opinion for CS, were identified as interventions that have potential to reduce CS rates. </a:t>
            </a:r>
            <a:endParaRPr lang="en-US" sz="1800" dirty="0"/>
          </a:p>
          <a:p>
            <a:r>
              <a:rPr lang="en-US" sz="1800" b="1" dirty="0">
                <a:effectLst/>
                <a:highlight>
                  <a:srgbClr val="FFFF00"/>
                </a:highlight>
                <a:latin typeface="WxdhbfAdvTT99c4c969"/>
              </a:rPr>
              <a:t>Conclusion: </a:t>
            </a:r>
            <a:r>
              <a:rPr lang="en-US" sz="1800" b="1" dirty="0">
                <a:effectLst/>
                <a:highlight>
                  <a:srgbClr val="FFFF00"/>
                </a:highlight>
                <a:latin typeface="SwrdlkAdvTTb5929f4c"/>
              </a:rPr>
              <a:t>Maternity service leaders should consider the adoption of midwife-led models of care across the maternity episode within their </a:t>
            </a:r>
            <a:r>
              <a:rPr lang="en-US" sz="1800" b="1" dirty="0" err="1">
                <a:effectLst/>
                <a:highlight>
                  <a:srgbClr val="FFFF00"/>
                </a:highlight>
                <a:latin typeface="SwrdlkAdvTTb5929f4c"/>
              </a:rPr>
              <a:t>organisations</a:t>
            </a:r>
            <a:r>
              <a:rPr lang="en-US" sz="1800" b="1" dirty="0">
                <a:effectLst/>
                <a:highlight>
                  <a:srgbClr val="FFFF00"/>
                </a:highlight>
                <a:latin typeface="SwrdlkAdvTTb5929f4c"/>
              </a:rPr>
              <a:t>, particularly for women classified as low-risk</a:t>
            </a:r>
            <a:r>
              <a:rPr lang="en-US" sz="1800" dirty="0">
                <a:effectLst/>
                <a:highlight>
                  <a:srgbClr val="FFFF00"/>
                </a:highlight>
                <a:latin typeface="SwrdlkAdvTTb5929f4c"/>
              </a:rPr>
              <a:t>. </a:t>
            </a:r>
          </a:p>
          <a:p>
            <a:pPr marL="0" indent="0">
              <a:buNone/>
            </a:pPr>
            <a:r>
              <a:rPr lang="en-US" sz="1800" dirty="0">
                <a:effectLst/>
                <a:latin typeface="SwrdlkAdvTTb5929f4c"/>
              </a:rPr>
              <a:t>	Additional studies are required that </a:t>
            </a:r>
            <a:r>
              <a:rPr lang="en-US" sz="1800" dirty="0" err="1">
                <a:effectLst/>
                <a:latin typeface="SwrdlkAdvTTb5929f4c"/>
              </a:rPr>
              <a:t>utilise</a:t>
            </a:r>
            <a:r>
              <a:rPr lang="en-US" sz="1800" dirty="0">
                <a:effectLst/>
                <a:latin typeface="SwrdlkAdvTTb5929f4c"/>
              </a:rPr>
              <a:t> either </a:t>
            </a:r>
            <a:r>
              <a:rPr lang="en-US" sz="1800" b="1" dirty="0">
                <a:effectLst/>
                <a:highlight>
                  <a:srgbClr val="FFFF00"/>
                </a:highlight>
                <a:latin typeface="SwrdlkAdvTTb5929f4c"/>
              </a:rPr>
              <a:t>audit 	and feedback, or a hospital policy of 	mandatory 	second opinion for CS, to facilitate the quantification of 	intervention effects within 	future reviews. </a:t>
            </a:r>
            <a:endParaRPr lang="en-US" sz="1800" b="1" dirty="0">
              <a:highlight>
                <a:srgbClr val="FFFF00"/>
              </a:highlight>
            </a:endParaRPr>
          </a:p>
          <a:p>
            <a:endParaRPr lang="en-LK" sz="1500" dirty="0"/>
          </a:p>
        </p:txBody>
      </p:sp>
    </p:spTree>
    <p:extLst>
      <p:ext uri="{BB962C8B-B14F-4D97-AF65-F5344CB8AC3E}">
        <p14:creationId xmlns:p14="http://schemas.microsoft.com/office/powerpoint/2010/main" val="235772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B455A-29B4-FB47-AA16-66B6D67D11A8}"/>
              </a:ext>
            </a:extLst>
          </p:cNvPr>
          <p:cNvSpPr>
            <a:spLocks noGrp="1"/>
          </p:cNvSpPr>
          <p:nvPr>
            <p:ph type="title"/>
          </p:nvPr>
        </p:nvSpPr>
        <p:spPr>
          <a:xfrm>
            <a:off x="0" y="14382"/>
            <a:ext cx="6834681" cy="1402470"/>
          </a:xfrm>
        </p:spPr>
        <p:txBody>
          <a:bodyPr anchor="t">
            <a:normAutofit/>
          </a:bodyPr>
          <a:lstStyle/>
          <a:p>
            <a:r>
              <a:rPr lang="en-LK" sz="3200" b="1" dirty="0">
                <a:effectLst/>
                <a:latin typeface="+mn-lt"/>
                <a:ea typeface="Times New Roman" panose="02020603050405020304" pitchFamily="18" charset="0"/>
                <a:cs typeface="Times New Roman" panose="02020603050405020304" pitchFamily="18" charset="0"/>
              </a:rPr>
              <a:t>Recommendations / Best Practices</a:t>
            </a:r>
            <a:br>
              <a:rPr lang="en-LK" sz="3200" dirty="0">
                <a:effectLst/>
                <a:latin typeface="+mn-lt"/>
                <a:ea typeface="Calibri" panose="020F0502020204030204" pitchFamily="34" charset="0"/>
                <a:cs typeface="Times New Roman" panose="02020603050405020304" pitchFamily="18" charset="0"/>
              </a:rPr>
            </a:br>
            <a:endParaRPr lang="en-LK" sz="3200" dirty="0">
              <a:latin typeface="+mn-lt"/>
            </a:endParaRPr>
          </a:p>
        </p:txBody>
      </p:sp>
      <p:pic>
        <p:nvPicPr>
          <p:cNvPr id="22" name="Picture 21" descr="Hands holding each other">
            <a:extLst>
              <a:ext uri="{FF2B5EF4-FFF2-40B4-BE49-F238E27FC236}">
                <a16:creationId xmlns:a16="http://schemas.microsoft.com/office/drawing/2014/main" id="{73E780FA-CB42-79E9-4825-C419CB12E749}"/>
              </a:ext>
            </a:extLst>
          </p:cNvPr>
          <p:cNvPicPr>
            <a:picLocks noChangeAspect="1"/>
          </p:cNvPicPr>
          <p:nvPr/>
        </p:nvPicPr>
        <p:blipFill>
          <a:blip r:embed="rId2"/>
          <a:srcRect l="24207" r="25655" b="-1"/>
          <a:stretch>
            <a:fillRect/>
          </a:stretch>
        </p:blipFill>
        <p:spPr>
          <a:xfrm>
            <a:off x="0" y="590089"/>
            <a:ext cx="4616919" cy="6155094"/>
          </a:xfrm>
          <a:prstGeom prst="rect">
            <a:avLst/>
          </a:prstGeom>
        </p:spPr>
      </p:pic>
      <p:cxnSp>
        <p:nvCxnSpPr>
          <p:cNvPr id="26" name="Straight Connector 25">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1F7505B7-E602-2E47-806A-9A3EE7DC9675}"/>
              </a:ext>
            </a:extLst>
          </p:cNvPr>
          <p:cNvSpPr>
            <a:spLocks noGrp="1"/>
          </p:cNvSpPr>
          <p:nvPr>
            <p:ph idx="1"/>
          </p:nvPr>
        </p:nvSpPr>
        <p:spPr>
          <a:xfrm>
            <a:off x="5058888" y="1069762"/>
            <a:ext cx="7133112" cy="5675421"/>
          </a:xfrm>
        </p:spPr>
        <p:txBody>
          <a:bodyPr>
            <a:normAutofit fontScale="47500" lnSpcReduction="20000"/>
          </a:bodyPr>
          <a:lstStyle/>
          <a:p>
            <a:pPr marL="342900" lvl="0" indent="-342900">
              <a:buFont typeface="+mj-lt"/>
              <a:buAutoNum type="arabicPeriod"/>
              <a:tabLst>
                <a:tab pos="457200" algn="l"/>
              </a:tabLst>
            </a:pPr>
            <a:r>
              <a:rPr lang="en-LK" sz="4000" b="1" dirty="0">
                <a:effectLst/>
                <a:ea typeface="Times New Roman" panose="02020603050405020304" pitchFamily="18" charset="0"/>
                <a:cs typeface="Times New Roman" panose="02020603050405020304" pitchFamily="18" charset="0"/>
              </a:rPr>
              <a:t>Establish clear clinical guidelines</a:t>
            </a:r>
            <a:r>
              <a:rPr lang="en-LK" sz="4000" dirty="0">
                <a:effectLst/>
                <a:ea typeface="Times New Roman" panose="02020603050405020304" pitchFamily="18" charset="0"/>
                <a:cs typeface="Times New Roman" panose="02020603050405020304" pitchFamily="18" charset="0"/>
              </a:rPr>
              <a:t> for labour progression, indications for CS (particularly in first labour or low-risk women), with threshold criteria.</a:t>
            </a:r>
            <a:endParaRPr lang="en-LK" sz="4000" dirty="0">
              <a:effectLst/>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en-LK" sz="4000" b="1" dirty="0">
                <a:effectLst/>
                <a:ea typeface="Times New Roman" panose="02020603050405020304" pitchFamily="18" charset="0"/>
                <a:cs typeface="Times New Roman" panose="02020603050405020304" pitchFamily="18" charset="0"/>
              </a:rPr>
              <a:t>Use tools such as WHO Labour Care Guide</a:t>
            </a:r>
            <a:r>
              <a:rPr lang="en-LK" sz="4000" dirty="0">
                <a:effectLst/>
                <a:ea typeface="Times New Roman" panose="02020603050405020304" pitchFamily="18" charset="0"/>
                <a:cs typeface="Times New Roman" panose="02020603050405020304" pitchFamily="18" charset="0"/>
              </a:rPr>
              <a:t> to better define active labour onset, avoid early diagnosis of labour arrest, give adequate time for progression.</a:t>
            </a:r>
            <a:endParaRPr lang="en-LK" sz="4000" dirty="0">
              <a:effectLst/>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en-LK" sz="4000" b="1" dirty="0">
                <a:effectLst/>
                <a:ea typeface="Times New Roman" panose="02020603050405020304" pitchFamily="18" charset="0"/>
                <a:cs typeface="Times New Roman" panose="02020603050405020304" pitchFamily="18" charset="0"/>
              </a:rPr>
              <a:t>Audit &amp; feedback systems with mandatory second opinions</a:t>
            </a:r>
            <a:r>
              <a:rPr lang="en-LK" sz="4000" dirty="0">
                <a:effectLst/>
                <a:ea typeface="Times New Roman" panose="02020603050405020304" pitchFamily="18" charset="0"/>
                <a:cs typeface="Times New Roman" panose="02020603050405020304" pitchFamily="18" charset="0"/>
              </a:rPr>
              <a:t> especially for certain indications (e.g. arrest of labour, fetal distress) to reduce unneeded decisions.</a:t>
            </a:r>
            <a:endParaRPr lang="en-LK" sz="4000" dirty="0">
              <a:effectLst/>
              <a:ea typeface="Calibri" panose="020F0502020204030204" pitchFamily="34" charset="0"/>
              <a:cs typeface="Times New Roman" panose="02020603050405020304" pitchFamily="18" charset="0"/>
            </a:endParaRPr>
          </a:p>
          <a:p>
            <a:pPr marL="342900" indent="-342900">
              <a:buFont typeface="+mj-lt"/>
              <a:buAutoNum type="arabicPeriod"/>
            </a:pPr>
            <a:r>
              <a:rPr lang="en-LK" sz="4000" b="1" dirty="0">
                <a:effectLst/>
                <a:ea typeface="Times New Roman" panose="02020603050405020304" pitchFamily="18" charset="0"/>
              </a:rPr>
              <a:t>Strengthen midwife-led care models</a:t>
            </a:r>
            <a:r>
              <a:rPr lang="en-LK" sz="4000" dirty="0">
                <a:effectLst/>
                <a:ea typeface="Times New Roman" panose="02020603050405020304" pitchFamily="18" charset="0"/>
              </a:rPr>
              <a:t> and continuous support in labour—companionship, mobility, upright positions</a:t>
            </a:r>
            <a:r>
              <a:rPr lang="en-LK" sz="4000" dirty="0">
                <a:effectLst/>
              </a:rPr>
              <a:t> </a:t>
            </a:r>
          </a:p>
          <a:p>
            <a:pPr marL="342900" lvl="0" indent="-342900">
              <a:buFont typeface="+mj-lt"/>
              <a:buAutoNum type="arabicPeriod"/>
              <a:tabLst>
                <a:tab pos="457200" algn="l"/>
              </a:tabLst>
            </a:pPr>
            <a:r>
              <a:rPr lang="en-LK" sz="4000" b="1" dirty="0">
                <a:effectLst/>
                <a:ea typeface="Times New Roman" panose="02020603050405020304" pitchFamily="18" charset="0"/>
                <a:cs typeface="Times New Roman" panose="02020603050405020304" pitchFamily="18" charset="0"/>
              </a:rPr>
              <a:t>Enhance antenatal care &amp; patient education</a:t>
            </a:r>
            <a:r>
              <a:rPr lang="en-LK" sz="4000" dirty="0">
                <a:effectLst/>
                <a:ea typeface="Times New Roman" panose="02020603050405020304" pitchFamily="18" charset="0"/>
                <a:cs typeface="Times New Roman" panose="02020603050405020304" pitchFamily="18" charset="0"/>
              </a:rPr>
              <a:t> so women/families understand risks/benefits, feel empowered to participate in decisions.</a:t>
            </a:r>
            <a:endParaRPr lang="en-LK" sz="4000" dirty="0">
              <a:effectLst/>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en-LK" sz="4000" b="1" dirty="0">
                <a:effectLst/>
                <a:ea typeface="Times New Roman" panose="02020603050405020304" pitchFamily="18" charset="0"/>
                <a:cs typeface="Times New Roman" panose="02020603050405020304" pitchFamily="18" charset="0"/>
              </a:rPr>
              <a:t>Monitor &amp; classify CS rates using Robson classification</a:t>
            </a:r>
            <a:r>
              <a:rPr lang="en-LK" sz="4000" dirty="0">
                <a:effectLst/>
                <a:ea typeface="Times New Roman" panose="02020603050405020304" pitchFamily="18" charset="0"/>
                <a:cs typeface="Times New Roman" panose="02020603050405020304" pitchFamily="18" charset="0"/>
              </a:rPr>
              <a:t> to identify where most unnecessary CS are happening (e.g. first time mothers, induced labour etc.).</a:t>
            </a:r>
            <a:endParaRPr lang="en-LK" sz="4000" dirty="0">
              <a:effectLst/>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en-LK" sz="4000" b="1" dirty="0">
                <a:effectLst/>
                <a:ea typeface="Times New Roman" panose="02020603050405020304" pitchFamily="18" charset="0"/>
                <a:cs typeface="Times New Roman" panose="02020603050405020304" pitchFamily="18" charset="0"/>
              </a:rPr>
              <a:t>Ensure policy/levers align</a:t>
            </a:r>
            <a:r>
              <a:rPr lang="en-LK" sz="4000" dirty="0">
                <a:effectLst/>
                <a:ea typeface="Times New Roman" panose="02020603050405020304" pitchFamily="18" charset="0"/>
                <a:cs typeface="Times New Roman" panose="02020603050405020304" pitchFamily="18" charset="0"/>
              </a:rPr>
              <a:t>: financial incentives, hospital protocols, insurance/payment structures should not favour CS over vaginal delivery unnecessarily.</a:t>
            </a:r>
            <a:endParaRPr lang="en-LK" sz="4000" dirty="0">
              <a:effectLst/>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en-LK" sz="4000" b="1" dirty="0">
                <a:effectLst/>
                <a:ea typeface="Times New Roman" panose="02020603050405020304" pitchFamily="18" charset="0"/>
                <a:cs typeface="Times New Roman" panose="02020603050405020304" pitchFamily="18" charset="0"/>
              </a:rPr>
              <a:t>Evaluate safety and outcome continuously</a:t>
            </a:r>
            <a:r>
              <a:rPr lang="en-LK" sz="4000" dirty="0">
                <a:effectLst/>
                <a:ea typeface="Times New Roman" panose="02020603050405020304" pitchFamily="18" charset="0"/>
                <a:cs typeface="Times New Roman" panose="02020603050405020304" pitchFamily="18" charset="0"/>
              </a:rPr>
              <a:t>—ensuring any reduction in CS does not compromise maternal or neonatal outcomes.</a:t>
            </a:r>
            <a:endParaRPr lang="en-LK" sz="4000" dirty="0">
              <a:effectLst/>
              <a:ea typeface="Calibri" panose="020F0502020204030204" pitchFamily="34" charset="0"/>
              <a:cs typeface="Times New Roman" panose="02020603050405020304" pitchFamily="18" charset="0"/>
            </a:endParaRPr>
          </a:p>
          <a:p>
            <a:endParaRPr lang="en-LK" sz="1100" dirty="0"/>
          </a:p>
        </p:txBody>
      </p:sp>
    </p:spTree>
    <p:extLst>
      <p:ext uri="{BB962C8B-B14F-4D97-AF65-F5344CB8AC3E}">
        <p14:creationId xmlns:p14="http://schemas.microsoft.com/office/powerpoint/2010/main" val="864235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B649C-29E1-9843-BBFC-796D711C681B}"/>
              </a:ext>
            </a:extLst>
          </p:cNvPr>
          <p:cNvSpPr>
            <a:spLocks noGrp="1"/>
          </p:cNvSpPr>
          <p:nvPr>
            <p:ph type="title"/>
          </p:nvPr>
        </p:nvSpPr>
        <p:spPr>
          <a:xfrm>
            <a:off x="0" y="3803649"/>
            <a:ext cx="3019445" cy="2452687"/>
          </a:xfrm>
        </p:spPr>
        <p:txBody>
          <a:bodyPr anchor="ctr">
            <a:normAutofit fontScale="90000"/>
          </a:bodyPr>
          <a:lstStyle/>
          <a:p>
            <a:r>
              <a:rPr lang="en-US" sz="3100" b="1" dirty="0">
                <a:effectLst/>
                <a:latin typeface="Shaker2Lancet"/>
              </a:rPr>
              <a:t>FIGO position paper:                how to stop the caesarean section epidemic </a:t>
            </a:r>
            <a:br>
              <a:rPr lang="en-US" sz="3100" dirty="0"/>
            </a:br>
            <a:endParaRPr lang="en-LK" sz="3100" dirty="0"/>
          </a:p>
        </p:txBody>
      </p:sp>
      <p:pic>
        <p:nvPicPr>
          <p:cNvPr id="1026" name="Picture 2" descr="PPH working group">
            <a:extLst>
              <a:ext uri="{FF2B5EF4-FFF2-40B4-BE49-F238E27FC236}">
                <a16:creationId xmlns:a16="http://schemas.microsoft.com/office/drawing/2014/main" id="{556ADE0A-CAE7-E245-94FF-68138A2DC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16" b="35314"/>
          <a:stretch>
            <a:fillRect/>
          </a:stretch>
        </p:blipFill>
        <p:spPr bwMode="auto">
          <a:xfrm>
            <a:off x="0" y="-281603"/>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8815C5D-9780-424C-826E-0663841EF55D}"/>
              </a:ext>
            </a:extLst>
          </p:cNvPr>
          <p:cNvSpPr>
            <a:spLocks noGrp="1"/>
          </p:cNvSpPr>
          <p:nvPr>
            <p:ph idx="1"/>
          </p:nvPr>
        </p:nvSpPr>
        <p:spPr>
          <a:xfrm>
            <a:off x="2676546" y="3327400"/>
            <a:ext cx="8994754" cy="3543300"/>
          </a:xfrm>
        </p:spPr>
        <p:txBody>
          <a:bodyPr anchor="ctr">
            <a:normAutofit fontScale="25000" lnSpcReduction="20000"/>
          </a:bodyPr>
          <a:lstStyle/>
          <a:p>
            <a:pPr>
              <a:buFont typeface="+mj-lt"/>
              <a:buAutoNum type="arabicPeriod"/>
            </a:pPr>
            <a:r>
              <a:rPr lang="en-US" sz="6400" dirty="0">
                <a:effectLst/>
                <a:latin typeface="Shaker2Lancet"/>
              </a:rPr>
              <a:t>The delivery fees for physicians for undertaking CS and attending vaginal delivery should be the same, using a mean fee. This should also happen in private practice settings. </a:t>
            </a:r>
            <a:endParaRPr lang="en-US" sz="6400" dirty="0">
              <a:effectLst/>
            </a:endParaRPr>
          </a:p>
          <a:p>
            <a:pPr>
              <a:buFont typeface="+mj-lt"/>
              <a:buAutoNum type="arabicPeriod"/>
            </a:pPr>
            <a:r>
              <a:rPr lang="en-US" sz="6400" dirty="0">
                <a:effectLst/>
                <a:latin typeface="Shaker2Lancet"/>
              </a:rPr>
              <a:t>  Hospitals should be obliged to publish annual CS rates, and financing of hospitals should be partly based on CS rates. Risk-adjusted CS rates should become available. </a:t>
            </a:r>
            <a:endParaRPr lang="en-US" sz="6400" dirty="0">
              <a:effectLst/>
            </a:endParaRPr>
          </a:p>
          <a:p>
            <a:pPr>
              <a:buFont typeface="+mj-lt"/>
              <a:buAutoNum type="arabicPeriod"/>
            </a:pPr>
            <a:r>
              <a:rPr lang="en-US" sz="6400" dirty="0">
                <a:effectLst/>
                <a:latin typeface="Shaker2Lancet"/>
              </a:rPr>
              <a:t> Hospitals should use a uniform classification system for CSs (Robson/WHO classification).1,13 </a:t>
            </a:r>
            <a:endParaRPr lang="en-US" sz="6400" dirty="0">
              <a:effectLst/>
            </a:endParaRPr>
          </a:p>
          <a:p>
            <a:pPr>
              <a:buFont typeface="+mj-lt"/>
              <a:buAutoNum type="arabicPeriod"/>
            </a:pPr>
            <a:r>
              <a:rPr lang="en-US" sz="6400" dirty="0">
                <a:effectLst/>
                <a:latin typeface="Shaker2Lancet"/>
              </a:rPr>
              <a:t> Women should be informed properly on the benefits and risks of a CS. </a:t>
            </a:r>
            <a:endParaRPr lang="en-US" sz="6400" dirty="0">
              <a:effectLst/>
            </a:endParaRPr>
          </a:p>
          <a:p>
            <a:pPr>
              <a:buFont typeface="+mj-lt"/>
              <a:buAutoNum type="arabicPeriod"/>
            </a:pPr>
            <a:r>
              <a:rPr lang="en-US" sz="6400" dirty="0">
                <a:effectLst/>
                <a:latin typeface="Shaker2Lancet"/>
              </a:rPr>
              <a:t> Money that will become available from lowering CS costs should be invested in resources, better preparation for </a:t>
            </a:r>
            <a:r>
              <a:rPr lang="en-US" sz="6400" dirty="0" err="1">
                <a:effectLst/>
                <a:latin typeface="Shaker2Lancet"/>
              </a:rPr>
              <a:t>labour</a:t>
            </a:r>
            <a:r>
              <a:rPr lang="en-US" sz="6400" dirty="0">
                <a:effectLst/>
                <a:latin typeface="Shaker2Lancet"/>
              </a:rPr>
              <a:t> and delivery and better care, adequate pain relief, practical skills training for doctors and midwives, and reintroduction of vaginal instrumental deliveries to reduce the need for CS in the second stage of </a:t>
            </a:r>
            <a:r>
              <a:rPr lang="en-US" sz="6400" dirty="0" err="1">
                <a:effectLst/>
                <a:latin typeface="Shaker2Lancet"/>
              </a:rPr>
              <a:t>labour</a:t>
            </a:r>
            <a:r>
              <a:rPr lang="en-US" sz="6400" dirty="0">
                <a:effectLst/>
                <a:latin typeface="Shaker2Lancet"/>
              </a:rPr>
              <a:t>. </a:t>
            </a:r>
            <a:endParaRPr lang="en-US" sz="6400" dirty="0">
              <a:effectLst/>
            </a:endParaRPr>
          </a:p>
          <a:p>
            <a:pPr>
              <a:buFont typeface="+mj-lt"/>
              <a:buAutoNum type="arabicPeriod"/>
            </a:pPr>
            <a:r>
              <a:rPr lang="en-US" sz="6400" dirty="0">
                <a:effectLst/>
                <a:latin typeface="Shaker2Lancet"/>
              </a:rPr>
              <a:t>  The situation in very low-income countries requires specific attention, considering that access to CSs is still insufficient in rural areas, whereas CSs seem to rise inappropriately in some urban areas and can be associated with substantial maternal morbidity and mortality.9,14 Both situations are unwanted. In rural areas, adequate access to skilled care, to appropriate fetal surveillance, and to assisted births or operative delivery is essential. </a:t>
            </a:r>
            <a:endParaRPr lang="en-US" sz="6400" dirty="0">
              <a:effectLst/>
            </a:endParaRPr>
          </a:p>
          <a:p>
            <a:endParaRPr lang="en-LK" sz="900" dirty="0"/>
          </a:p>
        </p:txBody>
      </p:sp>
    </p:spTree>
    <p:extLst>
      <p:ext uri="{BB962C8B-B14F-4D97-AF65-F5344CB8AC3E}">
        <p14:creationId xmlns:p14="http://schemas.microsoft.com/office/powerpoint/2010/main" val="226362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a:spLocks noChangeArrowheads="1"/>
          </p:cNvSpPr>
          <p:nvPr/>
        </p:nvSpPr>
        <p:spPr bwMode="auto">
          <a:xfrm>
            <a:off x="258686" y="3717236"/>
            <a:ext cx="986662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pt-PT" b="1" dirty="0">
                <a:solidFill>
                  <a:schemeClr val="tx2"/>
                </a:solidFill>
                <a:effectLst>
                  <a:outerShdw blurRad="38100" dist="38100" dir="2700000" algn="tl">
                    <a:srgbClr val="000000">
                      <a:alpha val="43137"/>
                    </a:srgbClr>
                  </a:outerShdw>
                </a:effectLst>
                <a:latin typeface="Bookman Old Style" panose="02050604050505020204" pitchFamily="18" charset="0"/>
              </a:rPr>
              <a:t>We should regain our role as Obstetricians</a:t>
            </a:r>
          </a:p>
          <a:p>
            <a:pPr marL="0" indent="0" eaLnBrk="1" hangingPunct="1">
              <a:spcBef>
                <a:spcPct val="0"/>
              </a:spcBef>
              <a:buNone/>
            </a:pPr>
            <a:endParaRPr lang="pt-PT" b="1" dirty="0">
              <a:solidFill>
                <a:schemeClr val="tx2"/>
              </a:solidFill>
              <a:effectLst>
                <a:outerShdw blurRad="38100" dist="38100" dir="2700000" algn="tl">
                  <a:srgbClr val="000000">
                    <a:alpha val="43137"/>
                  </a:srgbClr>
                </a:outerShdw>
              </a:effectLst>
              <a:latin typeface="Bookman Old Style" panose="02050604050505020204" pitchFamily="18" charset="0"/>
            </a:endParaRPr>
          </a:p>
          <a:p>
            <a:pPr eaLnBrk="1" hangingPunct="1">
              <a:spcBef>
                <a:spcPct val="0"/>
              </a:spcBef>
            </a:pPr>
            <a:r>
              <a:rPr lang="pt-PT" altLang="pt-PT" b="1" dirty="0">
                <a:effectLst>
                  <a:outerShdw blurRad="38100" dist="38100" dir="2700000" algn="tl">
                    <a:srgbClr val="000000">
                      <a:alpha val="43137"/>
                    </a:srgbClr>
                  </a:outerShdw>
                </a:effectLst>
                <a:latin typeface="Bookman Old Style" pitchFamily="18" charset="0"/>
              </a:rPr>
              <a:t>Maintain our obstetric competencies</a:t>
            </a:r>
          </a:p>
          <a:p>
            <a:pPr marL="0" indent="0" eaLnBrk="1" hangingPunct="1">
              <a:spcBef>
                <a:spcPct val="0"/>
              </a:spcBef>
              <a:buNone/>
            </a:pPr>
            <a:endParaRPr lang="pt-PT" altLang="pt-PT" b="1" dirty="0">
              <a:effectLst>
                <a:outerShdw blurRad="38100" dist="38100" dir="2700000" algn="tl">
                  <a:srgbClr val="000000">
                    <a:alpha val="43137"/>
                  </a:srgbClr>
                </a:outerShdw>
              </a:effectLst>
              <a:latin typeface="Bookman Old Style" pitchFamily="18" charset="0"/>
            </a:endParaRPr>
          </a:p>
          <a:p>
            <a:pPr eaLnBrk="1" hangingPunct="1">
              <a:spcBef>
                <a:spcPct val="0"/>
              </a:spcBef>
            </a:pPr>
            <a:r>
              <a:rPr lang="pt-PT" altLang="pt-PT" b="1" dirty="0" err="1">
                <a:effectLst>
                  <a:outerShdw blurRad="38100" dist="38100" dir="2700000" algn="tl">
                    <a:srgbClr val="000000">
                      <a:alpha val="43137"/>
                    </a:srgbClr>
                  </a:outerShdw>
                </a:effectLst>
                <a:latin typeface="Bookman Old Style" pitchFamily="18" charset="0"/>
              </a:rPr>
              <a:t>Inform</a:t>
            </a:r>
            <a:r>
              <a:rPr lang="pt-PT" altLang="pt-PT" b="1" dirty="0">
                <a:effectLst>
                  <a:outerShdw blurRad="38100" dist="38100" dir="2700000" algn="tl">
                    <a:srgbClr val="000000">
                      <a:alpha val="43137"/>
                    </a:srgbClr>
                  </a:outerShdw>
                </a:effectLst>
                <a:latin typeface="Bookman Old Style" pitchFamily="18" charset="0"/>
              </a:rPr>
              <a:t> </a:t>
            </a:r>
            <a:r>
              <a:rPr lang="pt-PT" altLang="pt-PT" b="1" dirty="0" err="1">
                <a:effectLst>
                  <a:outerShdw blurRad="38100" dist="38100" dir="2700000" algn="tl">
                    <a:srgbClr val="000000">
                      <a:alpha val="43137"/>
                    </a:srgbClr>
                  </a:outerShdw>
                </a:effectLst>
                <a:latin typeface="Bookman Old Style" pitchFamily="18" charset="0"/>
              </a:rPr>
              <a:t>and</a:t>
            </a:r>
            <a:r>
              <a:rPr lang="pt-PT" altLang="pt-PT" b="1" dirty="0">
                <a:effectLst>
                  <a:outerShdw blurRad="38100" dist="38100" dir="2700000" algn="tl">
                    <a:srgbClr val="000000">
                      <a:alpha val="43137"/>
                    </a:srgbClr>
                  </a:outerShdw>
                </a:effectLst>
                <a:latin typeface="Bookman Old Style" pitchFamily="18" charset="0"/>
              </a:rPr>
              <a:t> </a:t>
            </a:r>
            <a:r>
              <a:rPr lang="pt-PT" altLang="pt-PT" b="1" dirty="0" err="1">
                <a:effectLst>
                  <a:outerShdw blurRad="38100" dist="38100" dir="2700000" algn="tl">
                    <a:srgbClr val="000000">
                      <a:alpha val="43137"/>
                    </a:srgbClr>
                  </a:outerShdw>
                </a:effectLst>
                <a:latin typeface="Bookman Old Style" pitchFamily="18" charset="0"/>
              </a:rPr>
              <a:t>respect</a:t>
            </a:r>
            <a:r>
              <a:rPr lang="pt-PT" altLang="pt-PT" b="1" dirty="0">
                <a:effectLst>
                  <a:outerShdw blurRad="38100" dist="38100" dir="2700000" algn="tl">
                    <a:srgbClr val="000000">
                      <a:alpha val="43137"/>
                    </a:srgbClr>
                  </a:outerShdw>
                </a:effectLst>
                <a:latin typeface="Bookman Old Style" pitchFamily="18" charset="0"/>
              </a:rPr>
              <a:t> </a:t>
            </a:r>
            <a:r>
              <a:rPr lang="pt-PT" altLang="pt-PT" b="1" dirty="0" err="1">
                <a:effectLst>
                  <a:outerShdw blurRad="38100" dist="38100" dir="2700000" algn="tl">
                    <a:srgbClr val="000000">
                      <a:alpha val="43137"/>
                    </a:srgbClr>
                  </a:outerShdw>
                </a:effectLst>
                <a:latin typeface="Bookman Old Style" pitchFamily="18" charset="0"/>
              </a:rPr>
              <a:t>women’s</a:t>
            </a:r>
            <a:r>
              <a:rPr lang="pt-PT" altLang="pt-PT" b="1" dirty="0">
                <a:effectLst>
                  <a:outerShdw blurRad="38100" dist="38100" dir="2700000" algn="tl">
                    <a:srgbClr val="000000">
                      <a:alpha val="43137"/>
                    </a:srgbClr>
                  </a:outerShdw>
                </a:effectLst>
                <a:latin typeface="Bookman Old Style" pitchFamily="18" charset="0"/>
              </a:rPr>
              <a:t> </a:t>
            </a:r>
            <a:r>
              <a:rPr lang="pt-PT" altLang="pt-PT" b="1" dirty="0" err="1">
                <a:effectLst>
                  <a:outerShdw blurRad="38100" dist="38100" dir="2700000" algn="tl">
                    <a:srgbClr val="000000">
                      <a:alpha val="43137"/>
                    </a:srgbClr>
                  </a:outerShdw>
                </a:effectLst>
                <a:latin typeface="Bookman Old Style" pitchFamily="18" charset="0"/>
              </a:rPr>
              <a:t>choices</a:t>
            </a:r>
            <a:endParaRPr lang="pt-PT" altLang="pt-PT" b="1" dirty="0">
              <a:effectLst>
                <a:outerShdw blurRad="38100" dist="38100" dir="2700000" algn="tl">
                  <a:srgbClr val="000000">
                    <a:alpha val="43137"/>
                  </a:srgbClr>
                </a:outerShdw>
              </a:effectLst>
              <a:latin typeface="Bookman Old Style" pitchFamily="18" charset="0"/>
            </a:endParaRPr>
          </a:p>
          <a:p>
            <a:pPr marL="0" indent="0" eaLnBrk="1" hangingPunct="1">
              <a:spcBef>
                <a:spcPct val="0"/>
              </a:spcBef>
              <a:buNone/>
            </a:pPr>
            <a:endParaRPr lang="pt-PT" b="1" dirty="0">
              <a:solidFill>
                <a:schemeClr val="tx2"/>
              </a:solidFill>
              <a:effectLst>
                <a:outerShdw blurRad="38100" dist="38100" dir="2700000" algn="tl">
                  <a:srgbClr val="000000">
                    <a:alpha val="43137"/>
                  </a:srgbClr>
                </a:outerShdw>
              </a:effectLst>
              <a:latin typeface="Bookman Old Style" panose="02050604050505020204" pitchFamily="18" charset="0"/>
            </a:endParaRPr>
          </a:p>
          <a:p>
            <a:pPr eaLnBrk="1" hangingPunct="1">
              <a:spcBef>
                <a:spcPct val="0"/>
              </a:spcBef>
            </a:pPr>
            <a:endParaRPr lang="pt-PT" altLang="pt-PT" b="1" dirty="0">
              <a:latin typeface="Bookman Old Style" pitchFamily="18" charset="0"/>
            </a:endParaRPr>
          </a:p>
        </p:txBody>
      </p:sp>
      <p:sp>
        <p:nvSpPr>
          <p:cNvPr id="6" name="CaixaDeTexto 5"/>
          <p:cNvSpPr txBox="1"/>
          <p:nvPr/>
        </p:nvSpPr>
        <p:spPr>
          <a:xfrm>
            <a:off x="258686" y="378338"/>
            <a:ext cx="6449097" cy="3231654"/>
          </a:xfrm>
          <a:prstGeom prst="rect">
            <a:avLst/>
          </a:prstGeom>
          <a:solidFill>
            <a:schemeClr val="accent1"/>
          </a:solidFill>
          <a:ln w="57150">
            <a:solidFill>
              <a:schemeClr val="accent1">
                <a:lumMod val="50000"/>
              </a:schemeClr>
            </a:solidFill>
          </a:ln>
        </p:spPr>
        <p:txBody>
          <a:bodyPr wrap="square" rtlCol="0">
            <a:spAutoFit/>
          </a:bodyPr>
          <a:lstStyle/>
          <a:p>
            <a:pPr algn="ctr"/>
            <a:r>
              <a:rPr lang="pt-PT" sz="4000" b="1" dirty="0">
                <a:solidFill>
                  <a:srgbClr val="C00000"/>
                </a:solidFill>
                <a:latin typeface="Bookman Old Style" panose="02050604050505020204" pitchFamily="18" charset="0"/>
              </a:rPr>
              <a:t>The image of our profession</a:t>
            </a:r>
          </a:p>
          <a:p>
            <a:pPr algn="ctr"/>
            <a:endParaRPr lang="pt-PT" altLang="pt-PT" sz="2800" b="1" dirty="0">
              <a:latin typeface="Bookman Old Style" pitchFamily="18" charset="0"/>
            </a:endParaRPr>
          </a:p>
          <a:p>
            <a:pPr algn="ctr"/>
            <a:r>
              <a:rPr lang="pt-PT" altLang="pt-PT" sz="2800" b="1" dirty="0">
                <a:latin typeface="Bookman Old Style" pitchFamily="18" charset="0"/>
              </a:rPr>
              <a:t>Solving all problems </a:t>
            </a:r>
          </a:p>
          <a:p>
            <a:pPr algn="ctr"/>
            <a:r>
              <a:rPr lang="pt-PT" altLang="pt-PT" sz="2800" b="1" dirty="0" err="1">
                <a:latin typeface="Bookman Old Style" pitchFamily="18" charset="0"/>
              </a:rPr>
              <a:t>with</a:t>
            </a:r>
            <a:r>
              <a:rPr lang="pt-PT" altLang="pt-PT" sz="2800" b="1" dirty="0">
                <a:latin typeface="Bookman Old Style" pitchFamily="18" charset="0"/>
              </a:rPr>
              <a:t> a c-</a:t>
            </a:r>
            <a:r>
              <a:rPr lang="pt-PT" altLang="pt-PT" sz="2800" b="1" dirty="0" err="1">
                <a:latin typeface="Bookman Old Style" pitchFamily="18" charset="0"/>
              </a:rPr>
              <a:t>section</a:t>
            </a:r>
            <a:endParaRPr lang="pt-PT" altLang="pt-PT" sz="2800" b="1" dirty="0">
              <a:latin typeface="Bookman Old Style" pitchFamily="18" charset="0"/>
            </a:endParaRPr>
          </a:p>
          <a:p>
            <a:pPr algn="ctr"/>
            <a:endParaRPr lang="pt-PT" sz="4000" b="1" dirty="0">
              <a:solidFill>
                <a:srgbClr val="FF0000"/>
              </a:solidFill>
              <a:latin typeface="Bookman Old Style" panose="02050604050505020204" pitchFamily="18" charset="0"/>
            </a:endParaRPr>
          </a:p>
        </p:txBody>
      </p:sp>
      <p:pic>
        <p:nvPicPr>
          <p:cNvPr id="1026" name="Picture 2" descr="http://a.dilcdn.com/bl/wp-content/uploads/sites/8/2011/05/751052_6873254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8005" y="88530"/>
            <a:ext cx="4843899" cy="36287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456699" y="4960111"/>
            <a:ext cx="2735301" cy="707886"/>
          </a:xfrm>
          <a:prstGeom prst="rect">
            <a:avLst/>
          </a:prstGeom>
          <a:solidFill>
            <a:schemeClr val="accent1">
              <a:lumMod val="40000"/>
              <a:lumOff val="60000"/>
            </a:schemeClr>
          </a:solidFill>
          <a:ln w="38100">
            <a:solidFill>
              <a:srgbClr val="00B0F0"/>
            </a:solidFill>
          </a:ln>
        </p:spPr>
        <p:txBody>
          <a:bodyPr wrap="none" rtlCol="0">
            <a:spAutoFit/>
          </a:bodyPr>
          <a:lstStyle/>
          <a:p>
            <a:r>
              <a:rPr lang="en-US" sz="4000" b="1" dirty="0">
                <a:solidFill>
                  <a:srgbClr val="FF0000"/>
                </a:solidFill>
              </a:rPr>
              <a:t>THANK YOU</a:t>
            </a:r>
          </a:p>
        </p:txBody>
      </p:sp>
    </p:spTree>
    <p:extLst>
      <p:ext uri="{BB962C8B-B14F-4D97-AF65-F5344CB8AC3E}">
        <p14:creationId xmlns:p14="http://schemas.microsoft.com/office/powerpoint/2010/main" val="614234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2596" y="1021977"/>
            <a:ext cx="11308467" cy="1721223"/>
          </a:xfrm>
          <a:prstGeom prst="rect">
            <a:avLst/>
          </a:prstGeom>
        </p:spPr>
      </p:pic>
      <p:sp>
        <p:nvSpPr>
          <p:cNvPr id="3" name="TextBox 2"/>
          <p:cNvSpPr txBox="1"/>
          <p:nvPr/>
        </p:nvSpPr>
        <p:spPr>
          <a:xfrm>
            <a:off x="243068" y="2905247"/>
            <a:ext cx="11692688" cy="3477875"/>
          </a:xfrm>
          <a:prstGeom prst="rect">
            <a:avLst/>
          </a:prstGeom>
          <a:solidFill>
            <a:schemeClr val="accent1">
              <a:lumMod val="40000"/>
              <a:lumOff val="60000"/>
            </a:schemeClr>
          </a:solidFill>
        </p:spPr>
        <p:txBody>
          <a:bodyPr wrap="none" rtlCol="0">
            <a:spAutoFit/>
          </a:bodyPr>
          <a:lstStyle/>
          <a:p>
            <a:r>
              <a:rPr lang="en-US" sz="2400" dirty="0"/>
              <a:t>Robson groups;</a:t>
            </a:r>
          </a:p>
          <a:p>
            <a:r>
              <a:rPr lang="en-US" sz="2400" dirty="0"/>
              <a:t>1. </a:t>
            </a:r>
            <a:r>
              <a:rPr lang="en-US" sz="2400" b="1" dirty="0"/>
              <a:t>Nulliparous women </a:t>
            </a:r>
            <a:r>
              <a:rPr lang="en-US" sz="2400" dirty="0"/>
              <a:t>with singleton cephalic pregnancy = &gt;37 weeks in spontaneous </a:t>
            </a:r>
            <a:r>
              <a:rPr lang="en-US" sz="2400" dirty="0" err="1"/>
              <a:t>labour</a:t>
            </a:r>
            <a:endParaRPr lang="en-US" sz="2400" dirty="0"/>
          </a:p>
          <a:p>
            <a:r>
              <a:rPr lang="en-US" sz="2400" dirty="0"/>
              <a:t>2. </a:t>
            </a:r>
            <a:r>
              <a:rPr lang="en-US" sz="2400" b="1" dirty="0"/>
              <a:t>Nulliparous women </a:t>
            </a:r>
            <a:r>
              <a:rPr lang="en-US" sz="2400" dirty="0"/>
              <a:t>with singleton cephalic pregnancy =&gt; 37weeks who either had </a:t>
            </a:r>
            <a:r>
              <a:rPr lang="en-US" sz="2400" dirty="0" err="1"/>
              <a:t>labour</a:t>
            </a:r>
            <a:r>
              <a:rPr lang="en-US" sz="2400" dirty="0"/>
              <a:t> </a:t>
            </a:r>
          </a:p>
          <a:p>
            <a:r>
              <a:rPr lang="en-US" sz="2400" dirty="0"/>
              <a:t>   induced or delivered by CS before </a:t>
            </a:r>
            <a:r>
              <a:rPr lang="en-US" sz="2400" dirty="0" err="1"/>
              <a:t>labour</a:t>
            </a:r>
            <a:endParaRPr lang="en-US" sz="2400" dirty="0"/>
          </a:p>
          <a:p>
            <a:endParaRPr lang="en-US" sz="2400" dirty="0"/>
          </a:p>
          <a:p>
            <a:r>
              <a:rPr lang="en-US" sz="2400" dirty="0"/>
              <a:t>5. All multiparous women, with at least one previous uterine scar and a single cephalic </a:t>
            </a:r>
          </a:p>
          <a:p>
            <a:r>
              <a:rPr lang="en-US" sz="2400" dirty="0"/>
              <a:t>     delivery = &gt; 37 weeks**</a:t>
            </a:r>
          </a:p>
          <a:p>
            <a:endParaRPr lang="en-US" sz="2400" dirty="0"/>
          </a:p>
          <a:p>
            <a:r>
              <a:rPr lang="en-US" sz="2400" dirty="0"/>
              <a:t>**</a:t>
            </a:r>
            <a:r>
              <a:rPr lang="en-US" sz="2800" b="1" dirty="0">
                <a:solidFill>
                  <a:srgbClr val="FF0000"/>
                </a:solidFill>
              </a:rPr>
              <a:t>Primary CS is the route cause for escalating CS</a:t>
            </a:r>
          </a:p>
        </p:txBody>
      </p:sp>
      <p:sp>
        <p:nvSpPr>
          <p:cNvPr id="4" name="TextBox 3">
            <a:extLst>
              <a:ext uri="{FF2B5EF4-FFF2-40B4-BE49-F238E27FC236}">
                <a16:creationId xmlns:a16="http://schemas.microsoft.com/office/drawing/2014/main" id="{48ED05B6-4863-9D4F-A2EA-FFF02B7191A8}"/>
              </a:ext>
            </a:extLst>
          </p:cNvPr>
          <p:cNvSpPr txBox="1"/>
          <p:nvPr/>
        </p:nvSpPr>
        <p:spPr>
          <a:xfrm>
            <a:off x="92596" y="375646"/>
            <a:ext cx="9559373" cy="646331"/>
          </a:xfrm>
          <a:prstGeom prst="rect">
            <a:avLst/>
          </a:prstGeom>
          <a:solidFill>
            <a:schemeClr val="accent1">
              <a:lumMod val="40000"/>
              <a:lumOff val="60000"/>
            </a:schemeClr>
          </a:solidFill>
        </p:spPr>
        <p:txBody>
          <a:bodyPr wrap="square" rtlCol="0">
            <a:spAutoFit/>
          </a:bodyPr>
          <a:lstStyle/>
          <a:p>
            <a:r>
              <a:rPr lang="en-US" sz="3600" b="1" dirty="0">
                <a:solidFill>
                  <a:srgbClr val="FF0000"/>
                </a:solidFill>
              </a:rPr>
              <a:t>Highest CS rates are in the groups 1,2 &amp; 5</a:t>
            </a:r>
          </a:p>
        </p:txBody>
      </p:sp>
    </p:spTree>
    <p:extLst>
      <p:ext uri="{BB962C8B-B14F-4D97-AF65-F5344CB8AC3E}">
        <p14:creationId xmlns:p14="http://schemas.microsoft.com/office/powerpoint/2010/main" val="2459623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4429A5-59B1-CF42-9460-A952A33F8CFD}"/>
              </a:ext>
            </a:extLst>
          </p:cNvPr>
          <p:cNvPicPr>
            <a:picLocks noChangeAspect="1"/>
          </p:cNvPicPr>
          <p:nvPr/>
        </p:nvPicPr>
        <p:blipFill>
          <a:blip r:embed="rId2"/>
          <a:stretch>
            <a:fillRect/>
          </a:stretch>
        </p:blipFill>
        <p:spPr>
          <a:xfrm>
            <a:off x="171428" y="0"/>
            <a:ext cx="7652825" cy="6858000"/>
          </a:xfrm>
          <a:prstGeom prst="rect">
            <a:avLst/>
          </a:prstGeom>
        </p:spPr>
      </p:pic>
      <p:sp>
        <p:nvSpPr>
          <p:cNvPr id="6" name="TextBox 5">
            <a:extLst>
              <a:ext uri="{FF2B5EF4-FFF2-40B4-BE49-F238E27FC236}">
                <a16:creationId xmlns:a16="http://schemas.microsoft.com/office/drawing/2014/main" id="{A348A35B-5EAB-B147-8C71-33666A67AD8A}"/>
              </a:ext>
            </a:extLst>
          </p:cNvPr>
          <p:cNvSpPr txBox="1"/>
          <p:nvPr/>
        </p:nvSpPr>
        <p:spPr>
          <a:xfrm>
            <a:off x="7824253" y="0"/>
            <a:ext cx="3727237" cy="523220"/>
          </a:xfrm>
          <a:prstGeom prst="rect">
            <a:avLst/>
          </a:prstGeom>
          <a:solidFill>
            <a:srgbClr val="92D050"/>
          </a:solidFill>
        </p:spPr>
        <p:txBody>
          <a:bodyPr wrap="square">
            <a:spAutoFit/>
          </a:bodyPr>
          <a:lstStyle/>
          <a:p>
            <a:r>
              <a:rPr lang="en-US" sz="2800" b="1" dirty="0"/>
              <a:t>Join us at AOFOG 2026 </a:t>
            </a:r>
            <a:r>
              <a:rPr lang="en-US" dirty="0"/>
              <a:t>– </a:t>
            </a:r>
            <a:endParaRPr lang="en-LK" dirty="0"/>
          </a:p>
        </p:txBody>
      </p:sp>
      <p:sp>
        <p:nvSpPr>
          <p:cNvPr id="8" name="TextBox 7">
            <a:extLst>
              <a:ext uri="{FF2B5EF4-FFF2-40B4-BE49-F238E27FC236}">
                <a16:creationId xmlns:a16="http://schemas.microsoft.com/office/drawing/2014/main" id="{597987EA-5EE6-364A-8CAD-ADC8D71DE687}"/>
              </a:ext>
            </a:extLst>
          </p:cNvPr>
          <p:cNvSpPr txBox="1"/>
          <p:nvPr/>
        </p:nvSpPr>
        <p:spPr>
          <a:xfrm>
            <a:off x="7764729" y="1259020"/>
            <a:ext cx="7101444" cy="646331"/>
          </a:xfrm>
          <a:prstGeom prst="rect">
            <a:avLst/>
          </a:prstGeom>
          <a:noFill/>
        </p:spPr>
        <p:txBody>
          <a:bodyPr wrap="square">
            <a:spAutoFit/>
          </a:bodyPr>
          <a:lstStyle/>
          <a:p>
            <a:r>
              <a:rPr lang="en-US" dirty="0"/>
              <a:t>Connect, learn, and shape the future </a:t>
            </a:r>
          </a:p>
          <a:p>
            <a:r>
              <a:rPr lang="en-US" dirty="0"/>
              <a:t>of women’s health across Asia-Oceania."</a:t>
            </a:r>
            <a:endParaRPr lang="en-LK" dirty="0"/>
          </a:p>
        </p:txBody>
      </p:sp>
      <p:sp>
        <p:nvSpPr>
          <p:cNvPr id="10" name="TextBox 9">
            <a:extLst>
              <a:ext uri="{FF2B5EF4-FFF2-40B4-BE49-F238E27FC236}">
                <a16:creationId xmlns:a16="http://schemas.microsoft.com/office/drawing/2014/main" id="{3E24CE3F-22E2-6C4B-8642-6F0F77F0F08D}"/>
              </a:ext>
            </a:extLst>
          </p:cNvPr>
          <p:cNvSpPr txBox="1"/>
          <p:nvPr/>
        </p:nvSpPr>
        <p:spPr>
          <a:xfrm>
            <a:off x="7824253" y="2651343"/>
            <a:ext cx="3533396" cy="923330"/>
          </a:xfrm>
          <a:prstGeom prst="rect">
            <a:avLst/>
          </a:prstGeom>
          <a:noFill/>
        </p:spPr>
        <p:txBody>
          <a:bodyPr wrap="square">
            <a:spAutoFit/>
          </a:bodyPr>
          <a:lstStyle/>
          <a:p>
            <a:r>
              <a:rPr lang="en-US" dirty="0"/>
              <a:t>Join the leaders, innovators, and changers in Obstetrics &amp; </a:t>
            </a:r>
            <a:r>
              <a:rPr lang="en-US" dirty="0" err="1"/>
              <a:t>Gynaecology</a:t>
            </a:r>
            <a:endParaRPr lang="en-LK" dirty="0"/>
          </a:p>
        </p:txBody>
      </p:sp>
      <p:sp>
        <p:nvSpPr>
          <p:cNvPr id="12" name="TextBox 11">
            <a:extLst>
              <a:ext uri="{FF2B5EF4-FFF2-40B4-BE49-F238E27FC236}">
                <a16:creationId xmlns:a16="http://schemas.microsoft.com/office/drawing/2014/main" id="{43488167-3859-BC4A-900C-495CAA70E663}"/>
              </a:ext>
            </a:extLst>
          </p:cNvPr>
          <p:cNvSpPr txBox="1"/>
          <p:nvPr/>
        </p:nvSpPr>
        <p:spPr>
          <a:xfrm>
            <a:off x="7785890" y="4410151"/>
            <a:ext cx="4041932" cy="584775"/>
          </a:xfrm>
          <a:prstGeom prst="rect">
            <a:avLst/>
          </a:prstGeom>
          <a:solidFill>
            <a:srgbClr val="92D050"/>
          </a:solidFill>
        </p:spPr>
        <p:txBody>
          <a:bodyPr wrap="square">
            <a:spAutoFit/>
          </a:bodyPr>
          <a:lstStyle/>
          <a:p>
            <a:r>
              <a:rPr lang="en-US" sz="3200" b="1" dirty="0">
                <a:solidFill>
                  <a:srgbClr val="FF0000"/>
                </a:solidFill>
              </a:rPr>
              <a:t>See you at</a:t>
            </a:r>
            <a:endParaRPr lang="en-LK" sz="3200" b="1" dirty="0">
              <a:solidFill>
                <a:srgbClr val="FF0000"/>
              </a:solidFill>
            </a:endParaRPr>
          </a:p>
        </p:txBody>
      </p:sp>
      <p:pic>
        <p:nvPicPr>
          <p:cNvPr id="1026" name="Picture 2" descr="RANZCOG Events - RANZCOG">
            <a:extLst>
              <a:ext uri="{FF2B5EF4-FFF2-40B4-BE49-F238E27FC236}">
                <a16:creationId xmlns:a16="http://schemas.microsoft.com/office/drawing/2014/main" id="{2ACDD09F-7E72-6A42-9007-C5F2780B2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253" y="4953000"/>
            <a:ext cx="42799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562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064" y="525982"/>
            <a:ext cx="4282983" cy="1200361"/>
          </a:xfrm>
        </p:spPr>
        <p:txBody>
          <a:bodyPr vert="horz" lIns="91440" tIns="45720" rIns="91440" bIns="45720" rtlCol="0" anchor="b">
            <a:normAutofit/>
          </a:bodyPr>
          <a:lstStyle/>
          <a:p>
            <a:r>
              <a:rPr lang="en-US" sz="3300" b="1" kern="1200" dirty="0">
                <a:solidFill>
                  <a:schemeClr val="tx1"/>
                </a:solidFill>
                <a:latin typeface="+mn-lt"/>
                <a:ea typeface="+mj-ea"/>
                <a:cs typeface="+mj-cs"/>
              </a:rPr>
              <a:t>Indications for primary cesarean delivery</a:t>
            </a:r>
          </a:p>
        </p:txBody>
      </p:sp>
      <p:sp>
        <p:nvSpPr>
          <p:cNvPr id="12" name="Rectangle 1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645066" y="2031101"/>
            <a:ext cx="4282984" cy="3511943"/>
          </a:xfrm>
        </p:spPr>
        <p:txBody>
          <a:bodyPr vert="horz" lIns="91440" tIns="45720" rIns="91440" bIns="45720" rtlCol="0" anchor="ctr">
            <a:normAutofit/>
          </a:bodyPr>
          <a:lstStyle/>
          <a:p>
            <a:pPr indent="-228600">
              <a:buFont typeface="Arial" panose="020B0604020202020204" pitchFamily="34" charset="0"/>
              <a:buChar char="•"/>
            </a:pPr>
            <a:r>
              <a:rPr lang="en-US" sz="1800" i="1"/>
              <a:t>Data from Barber et al.</a:t>
            </a:r>
          </a:p>
          <a:p>
            <a:pPr indent="-228600">
              <a:buFont typeface="Arial" panose="020B0604020202020204" pitchFamily="34" charset="0"/>
              <a:buChar char="•"/>
            </a:pPr>
            <a:r>
              <a:rPr lang="en-US" sz="1800" i="1"/>
              <a:t>ACOG. Safe prevention of primary cesarean delivery.</a:t>
            </a:r>
          </a:p>
          <a:p>
            <a:pPr indent="-228600">
              <a:buFont typeface="Arial" panose="020B0604020202020204" pitchFamily="34" charset="0"/>
              <a:buChar char="•"/>
            </a:pPr>
            <a:r>
              <a:rPr lang="en-US" sz="1800" i="1"/>
              <a:t> Am J Obstet Gynecol 2014</a:t>
            </a:r>
            <a:r>
              <a:rPr lang="en-US" sz="1800"/>
              <a:t>.</a:t>
            </a:r>
          </a:p>
          <a:p>
            <a:pPr indent="-228600">
              <a:buFont typeface="Arial" panose="020B0604020202020204" pitchFamily="34" charset="0"/>
              <a:buChar char="•"/>
            </a:pPr>
            <a:endParaRPr lang="en-US" sz="1800"/>
          </a:p>
        </p:txBody>
      </p:sp>
      <p:sp>
        <p:nvSpPr>
          <p:cNvPr id="14" name="Rectangle 1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p:cNvPicPr>
            <a:picLocks noGrp="1" noChangeAspect="1"/>
          </p:cNvPicPr>
          <p:nvPr>
            <p:ph type="pic" idx="1"/>
          </p:nvPr>
        </p:nvPicPr>
        <p:blipFill>
          <a:blip r:embed="rId2"/>
          <a:srcRect l="1361" r="1361"/>
          <a:stretch>
            <a:fillRect/>
          </a:stretch>
        </p:blipFill>
        <p:spPr>
          <a:xfrm>
            <a:off x="5430129" y="182880"/>
            <a:ext cx="6588595" cy="6087291"/>
          </a:xfrm>
          <a:prstGeom prst="rect">
            <a:avLst/>
          </a:prstGeom>
        </p:spPr>
      </p:pic>
    </p:spTree>
    <p:extLst>
      <p:ext uri="{BB962C8B-B14F-4D97-AF65-F5344CB8AC3E}">
        <p14:creationId xmlns:p14="http://schemas.microsoft.com/office/powerpoint/2010/main" val="4085702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F78A96-78BB-9541-B84E-3303298467A2}"/>
              </a:ext>
            </a:extLst>
          </p:cNvPr>
          <p:cNvSpPr txBox="1"/>
          <p:nvPr/>
        </p:nvSpPr>
        <p:spPr>
          <a:xfrm>
            <a:off x="838201" y="643467"/>
            <a:ext cx="3888526" cy="1800526"/>
          </a:xfrm>
          <a:prstGeom prst="rect">
            <a:avLst/>
          </a:prstGeom>
        </p:spPr>
        <p:txBody>
          <a:bodyPr vert="horz" lIns="91440" tIns="45720" rIns="91440" bIns="45720" rtlCol="0" anchor="ctr">
            <a:normAutofit fontScale="92500"/>
          </a:bodyPr>
          <a:lstStyle/>
          <a:p>
            <a:pPr marL="0" marR="0" lvl="0" indent="0" fontAlgn="base">
              <a:lnSpc>
                <a:spcPct val="90000"/>
              </a:lnSpc>
              <a:spcBef>
                <a:spcPct val="0"/>
              </a:spcBef>
              <a:spcAft>
                <a:spcPts val="600"/>
              </a:spcAft>
              <a:buClrTx/>
              <a:buSzTx/>
              <a:tabLst/>
            </a:pPr>
            <a:r>
              <a:rPr kumimoji="0" lang="en-US" altLang="en-LK" sz="4100" b="1" i="0" u="none" strike="noStrike" kern="1200" cap="none" normalizeH="0" baseline="0" dirty="0">
                <a:ln>
                  <a:noFill/>
                </a:ln>
                <a:solidFill>
                  <a:schemeClr val="tx1"/>
                </a:solidFill>
                <a:effectLst/>
                <a:latin typeface="+mj-lt"/>
                <a:ea typeface="+mj-ea"/>
                <a:cs typeface="+mj-cs"/>
              </a:rPr>
              <a:t>Major Indications for Primary Cesarean Delivery</a:t>
            </a:r>
          </a:p>
        </p:txBody>
      </p:sp>
      <p:sp>
        <p:nvSpPr>
          <p:cNvPr id="3" name="Rectangle 1">
            <a:extLst>
              <a:ext uri="{FF2B5EF4-FFF2-40B4-BE49-F238E27FC236}">
                <a16:creationId xmlns:a16="http://schemas.microsoft.com/office/drawing/2014/main" id="{E71822EC-7D2B-4C4A-A8C3-58971F72D3B6}"/>
              </a:ext>
            </a:extLst>
          </p:cNvPr>
          <p:cNvSpPr>
            <a:spLocks noChangeArrowheads="1"/>
          </p:cNvSpPr>
          <p:nvPr/>
        </p:nvSpPr>
        <p:spPr bwMode="auto">
          <a:xfrm>
            <a:off x="838201" y="2623381"/>
            <a:ext cx="3888528" cy="355358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endParaRPr kumimoji="0" lang="en-US" altLang="en-LK" sz="1600" b="0" i="0" u="none" strike="noStrike" cap="none" normalizeH="0" baseline="0">
              <a:ln>
                <a:noFill/>
              </a:ln>
              <a:effectLst/>
              <a:latin typeface="+mn-lt"/>
            </a:endParaRP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r>
              <a:rPr kumimoji="0" lang="en-US" altLang="en-LK" sz="1600" b="0" i="0" u="none" strike="noStrike" cap="none" normalizeH="0" baseline="0">
                <a:ln>
                  <a:noFill/>
                </a:ln>
                <a:effectLst/>
                <a:latin typeface="+mn-lt"/>
              </a:rPr>
              <a:t>Data from Zhang J, Troendle J, Reddy UM, Laughon SK, Branch DW, Burkman R, Landy HJ, Hibbard JU, Haberman S, Ramirez </a:t>
            </a: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r>
              <a:rPr kumimoji="0" lang="en-US" altLang="en-LK" sz="1600" b="0" i="0" u="none" strike="noStrike" cap="none" normalizeH="0" baseline="0">
                <a:ln>
                  <a:noFill/>
                </a:ln>
                <a:effectLst/>
                <a:latin typeface="+mn-lt"/>
              </a:rPr>
              <a:t>MM, Bailit JL; Consortium on Safe Labor. Contemporary cesarean delivery practice in the United States. Am J Obstet Gynecol 2010;203:326.e1-326.e10. Epub 2010 Aug 12 </a:t>
            </a: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r>
              <a:rPr kumimoji="0" lang="en-US" altLang="en-LK" sz="1600" b="0" i="0" u="none" strike="noStrike" cap="none" normalizeH="0" baseline="30000">
                <a:ln>
                  <a:noFill/>
                </a:ln>
                <a:effectLst/>
                <a:latin typeface="+mn-lt"/>
              </a:rPr>
              <a:t>*</a:t>
            </a:r>
            <a:r>
              <a:rPr lang="en-US" sz="1600" b="0" i="0" u="none" strike="noStrike">
                <a:effectLst/>
                <a:latin typeface="+mn-lt"/>
              </a:rPr>
              <a:t>Barber EL, Lundsberg LS, Belanger K, Pettker CM, Funai EF, Illuzzi JL. </a:t>
            </a: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r>
              <a:rPr lang="en-US" sz="1600" b="0" i="0" u="none" strike="noStrike">
                <a:effectLst/>
                <a:latin typeface="+mn-lt"/>
              </a:rPr>
              <a:t>Indications contributing to the increasing cesarean delivery rate. Obstet Gynecol 2011 Jul;118:29–38.</a:t>
            </a:r>
            <a:endParaRPr kumimoji="0" lang="en-US" altLang="en-LK" sz="1600" b="0" i="0" u="none" strike="noStrike" cap="none" normalizeH="0" baseline="0">
              <a:ln>
                <a:noFill/>
              </a:ln>
              <a:effectLst/>
              <a:latin typeface="+mn-lt"/>
            </a:endParaRPr>
          </a:p>
        </p:txBody>
      </p:sp>
      <p:graphicFrame>
        <p:nvGraphicFramePr>
          <p:cNvPr id="2" name="Table 1">
            <a:extLst>
              <a:ext uri="{FF2B5EF4-FFF2-40B4-BE49-F238E27FC236}">
                <a16:creationId xmlns:a16="http://schemas.microsoft.com/office/drawing/2014/main" id="{42916FAF-66DF-784A-AA54-DDAC9118130F}"/>
              </a:ext>
            </a:extLst>
          </p:cNvPr>
          <p:cNvGraphicFramePr>
            <a:graphicFrameLocks noGrp="1"/>
          </p:cNvGraphicFramePr>
          <p:nvPr>
            <p:extLst>
              <p:ext uri="{D42A27DB-BD31-4B8C-83A1-F6EECF244321}">
                <p14:modId xmlns:p14="http://schemas.microsoft.com/office/powerpoint/2010/main" val="3720827830"/>
              </p:ext>
            </p:extLst>
          </p:nvPr>
        </p:nvGraphicFramePr>
        <p:xfrm>
          <a:off x="5429249" y="242889"/>
          <a:ext cx="6557963" cy="6172200"/>
        </p:xfrm>
        <a:graphic>
          <a:graphicData uri="http://schemas.openxmlformats.org/drawingml/2006/table">
            <a:tbl>
              <a:tblPr firstRow="1" bandRow="1"/>
              <a:tblGrid>
                <a:gridCol w="1597215">
                  <a:extLst>
                    <a:ext uri="{9D8B030D-6E8A-4147-A177-3AD203B41FA5}">
                      <a16:colId xmlns:a16="http://schemas.microsoft.com/office/drawing/2014/main" val="2345113762"/>
                    </a:ext>
                  </a:extLst>
                </a:gridCol>
                <a:gridCol w="3593734">
                  <a:extLst>
                    <a:ext uri="{9D8B030D-6E8A-4147-A177-3AD203B41FA5}">
                      <a16:colId xmlns:a16="http://schemas.microsoft.com/office/drawing/2014/main" val="2690919893"/>
                    </a:ext>
                  </a:extLst>
                </a:gridCol>
                <a:gridCol w="1367014">
                  <a:extLst>
                    <a:ext uri="{9D8B030D-6E8A-4147-A177-3AD203B41FA5}">
                      <a16:colId xmlns:a16="http://schemas.microsoft.com/office/drawing/2014/main" val="555859913"/>
                    </a:ext>
                  </a:extLst>
                </a:gridCol>
              </a:tblGrid>
              <a:tr h="577823">
                <a:tc>
                  <a:txBody>
                    <a:bodyPr/>
                    <a:lstStyle/>
                    <a:p>
                      <a:pPr algn="l" fontAlgn="auto"/>
                      <a:endParaRPr lang="en-LK" sz="1800" b="1">
                        <a:effectLst/>
                      </a:endParaRPr>
                    </a:p>
                  </a:txBody>
                  <a:tcPr marL="89712" marR="89712" marT="44856" marB="44856" anchor="ctr">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12700" cap="flat" cmpd="sng" algn="ctr">
                      <a:solidFill>
                        <a:srgbClr val="888888"/>
                      </a:solidFill>
                      <a:prstDash val="solid"/>
                      <a:round/>
                      <a:headEnd type="none" w="med" len="med"/>
                      <a:tailEnd type="none" w="med" len="med"/>
                    </a:lnT>
                    <a:lnB w="12700" cap="flat" cmpd="sng" algn="ctr">
                      <a:solidFill>
                        <a:srgbClr val="888888"/>
                      </a:solidFill>
                      <a:prstDash val="solid"/>
                      <a:round/>
                      <a:headEnd type="none" w="med" len="med"/>
                      <a:tailEnd type="none" w="med" len="med"/>
                    </a:lnB>
                  </a:tcPr>
                </a:tc>
                <a:tc>
                  <a:txBody>
                    <a:bodyPr/>
                    <a:lstStyle/>
                    <a:p>
                      <a:pPr algn="l" fontAlgn="auto"/>
                      <a:r>
                        <a:rPr lang="en-US" sz="2000" b="1" dirty="0">
                          <a:effectLst/>
                        </a:rPr>
                        <a:t>Indication</a:t>
                      </a:r>
                    </a:p>
                  </a:txBody>
                  <a:tcPr marL="89712" marR="89712" marT="44856" marB="44856" anchor="ctr">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12700" cap="flat" cmpd="sng" algn="ctr">
                      <a:solidFill>
                        <a:srgbClr val="888888"/>
                      </a:solidFill>
                      <a:prstDash val="solid"/>
                      <a:round/>
                      <a:headEnd type="none" w="med" len="med"/>
                      <a:tailEnd type="none" w="med" len="med"/>
                    </a:lnT>
                    <a:lnB w="12700" cap="flat" cmpd="sng" algn="ctr">
                      <a:solidFill>
                        <a:srgbClr val="888888"/>
                      </a:solidFill>
                      <a:prstDash val="solid"/>
                      <a:round/>
                      <a:headEnd type="none" w="med" len="med"/>
                      <a:tailEnd type="none" w="med" len="med"/>
                    </a:lnB>
                  </a:tcPr>
                </a:tc>
                <a:tc>
                  <a:txBody>
                    <a:bodyPr/>
                    <a:lstStyle/>
                    <a:p>
                      <a:pPr algn="l" fontAlgn="auto"/>
                      <a:r>
                        <a:rPr lang="en-LK" sz="2000" b="1" dirty="0">
                          <a:effectLst/>
                        </a:rPr>
                        <a:t>%</a:t>
                      </a:r>
                    </a:p>
                  </a:txBody>
                  <a:tcPr marL="89712" marR="89712" marT="44856" marB="44856" anchor="ctr">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12700" cap="flat" cmpd="sng" algn="ctr">
                      <a:solidFill>
                        <a:srgbClr val="888888"/>
                      </a:solidFill>
                      <a:prstDash val="solid"/>
                      <a:round/>
                      <a:headEnd type="none" w="med" len="med"/>
                      <a:tailEnd type="none" w="med" len="med"/>
                    </a:lnT>
                    <a:lnB w="12700" cap="flat" cmpd="sng" algn="ctr">
                      <a:solidFill>
                        <a:srgbClr val="888888"/>
                      </a:solidFill>
                      <a:prstDash val="solid"/>
                      <a:round/>
                      <a:headEnd type="none" w="med" len="med"/>
                      <a:tailEnd type="none" w="med" len="med"/>
                    </a:lnB>
                  </a:tcPr>
                </a:tc>
                <a:extLst>
                  <a:ext uri="{0D108BD9-81ED-4DB2-BD59-A6C34878D82A}">
                    <a16:rowId xmlns:a16="http://schemas.microsoft.com/office/drawing/2014/main" val="1654733078"/>
                  </a:ext>
                </a:extLst>
              </a:tr>
              <a:tr h="577823">
                <a:tc>
                  <a:txBody>
                    <a:bodyPr/>
                    <a:lstStyle/>
                    <a:p>
                      <a:pPr algn="l" fontAlgn="t"/>
                      <a:r>
                        <a:rPr lang="en-US" sz="2000" b="1" dirty="0" err="1">
                          <a:effectLst/>
                        </a:rPr>
                        <a:t>Prelabor</a:t>
                      </a:r>
                      <a:endParaRPr lang="en-US" sz="2000" b="1" dirty="0">
                        <a:effectLst/>
                      </a:endParaRP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12700"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solidFill>
                      <a:schemeClr val="accent6">
                        <a:lumMod val="40000"/>
                        <a:lumOff val="60000"/>
                      </a:schemeClr>
                    </a:solidFill>
                  </a:tcPr>
                </a:tc>
                <a:tc>
                  <a:txBody>
                    <a:bodyPr/>
                    <a:lstStyle/>
                    <a:p>
                      <a:pPr algn="l" fontAlgn="t"/>
                      <a:r>
                        <a:rPr lang="en-US" sz="1800" b="0">
                          <a:effectLst/>
                        </a:rPr>
                        <a:t>Malpresentation</a:t>
                      </a: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12700"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tcPr>
                </a:tc>
                <a:tc>
                  <a:txBody>
                    <a:bodyPr/>
                    <a:lstStyle/>
                    <a:p>
                      <a:pPr algn="l" fontAlgn="t"/>
                      <a:r>
                        <a:rPr lang="en-LK" sz="1800" b="0">
                          <a:effectLst/>
                        </a:rPr>
                        <a:t>10–15</a:t>
                      </a:r>
                      <a:r>
                        <a:rPr lang="en-LK" sz="1800" b="0" u="sng" baseline="30000">
                          <a:solidFill>
                            <a:srgbClr val="4C2C92"/>
                          </a:solidFill>
                          <a:effectLst/>
                          <a:hlinkClick r:id="rId2"/>
                        </a:rPr>
                        <a:t>*</a:t>
                      </a:r>
                      <a:endParaRPr lang="en-LK" sz="1800" b="0">
                        <a:effectLst/>
                      </a:endParaRP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12700"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tcPr>
                </a:tc>
                <a:extLst>
                  <a:ext uri="{0D108BD9-81ED-4DB2-BD59-A6C34878D82A}">
                    <a16:rowId xmlns:a16="http://schemas.microsoft.com/office/drawing/2014/main" val="2414520042"/>
                  </a:ext>
                </a:extLst>
              </a:tr>
              <a:tr h="577823">
                <a:tc>
                  <a:txBody>
                    <a:bodyPr/>
                    <a:lstStyle/>
                    <a:p>
                      <a:pPr algn="l" fontAlgn="t"/>
                      <a:endParaRPr lang="en-LK" sz="1800" b="0">
                        <a:effectLst/>
                      </a:endParaRP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tcPr>
                </a:tc>
                <a:tc>
                  <a:txBody>
                    <a:bodyPr/>
                    <a:lstStyle/>
                    <a:p>
                      <a:pPr algn="l" fontAlgn="t"/>
                      <a:r>
                        <a:rPr lang="en-US" sz="1800" b="0">
                          <a:effectLst/>
                        </a:rPr>
                        <a:t>Multiple gestation</a:t>
                      </a: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tcPr>
                </a:tc>
                <a:tc>
                  <a:txBody>
                    <a:bodyPr/>
                    <a:lstStyle/>
                    <a:p>
                      <a:pPr algn="l" fontAlgn="t"/>
                      <a:r>
                        <a:rPr lang="en-LK" sz="1800" b="0">
                          <a:effectLst/>
                        </a:rPr>
                        <a:t>3</a:t>
                      </a: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tcPr>
                </a:tc>
                <a:extLst>
                  <a:ext uri="{0D108BD9-81ED-4DB2-BD59-A6C34878D82A}">
                    <a16:rowId xmlns:a16="http://schemas.microsoft.com/office/drawing/2014/main" val="3763046578"/>
                  </a:ext>
                </a:extLst>
              </a:tr>
              <a:tr h="577823">
                <a:tc>
                  <a:txBody>
                    <a:bodyPr/>
                    <a:lstStyle/>
                    <a:p>
                      <a:pPr algn="l" fontAlgn="t"/>
                      <a:endParaRPr lang="en-LK" sz="1800" b="0">
                        <a:effectLst/>
                      </a:endParaRP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tcPr>
                </a:tc>
                <a:tc>
                  <a:txBody>
                    <a:bodyPr/>
                    <a:lstStyle/>
                    <a:p>
                      <a:pPr algn="l" fontAlgn="t"/>
                      <a:r>
                        <a:rPr lang="en-US" sz="1800" b="0">
                          <a:effectLst/>
                        </a:rPr>
                        <a:t>Hypertensive disorders</a:t>
                      </a: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tcPr>
                </a:tc>
                <a:tc>
                  <a:txBody>
                    <a:bodyPr/>
                    <a:lstStyle/>
                    <a:p>
                      <a:pPr algn="l" fontAlgn="t"/>
                      <a:r>
                        <a:rPr lang="en-LK" sz="1800" b="0">
                          <a:effectLst/>
                        </a:rPr>
                        <a:t>3</a:t>
                      </a: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tcPr>
                </a:tc>
                <a:extLst>
                  <a:ext uri="{0D108BD9-81ED-4DB2-BD59-A6C34878D82A}">
                    <a16:rowId xmlns:a16="http://schemas.microsoft.com/office/drawing/2014/main" val="2094003399"/>
                  </a:ext>
                </a:extLst>
              </a:tr>
              <a:tr h="577823">
                <a:tc>
                  <a:txBody>
                    <a:bodyPr/>
                    <a:lstStyle/>
                    <a:p>
                      <a:pPr algn="l" fontAlgn="t"/>
                      <a:endParaRPr lang="en-LK" sz="1800" b="0">
                        <a:effectLst/>
                      </a:endParaRP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tcPr>
                </a:tc>
                <a:tc>
                  <a:txBody>
                    <a:bodyPr/>
                    <a:lstStyle/>
                    <a:p>
                      <a:pPr algn="l" fontAlgn="t"/>
                      <a:r>
                        <a:rPr lang="en-US" sz="1800" b="0">
                          <a:effectLst/>
                        </a:rPr>
                        <a:t>Macrosomia</a:t>
                      </a: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tcPr>
                </a:tc>
                <a:tc>
                  <a:txBody>
                    <a:bodyPr/>
                    <a:lstStyle/>
                    <a:p>
                      <a:pPr algn="l" fontAlgn="t"/>
                      <a:r>
                        <a:rPr lang="en-LK" sz="1800" b="0">
                          <a:effectLst/>
                        </a:rPr>
                        <a:t>3</a:t>
                      </a: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tcPr>
                </a:tc>
                <a:extLst>
                  <a:ext uri="{0D108BD9-81ED-4DB2-BD59-A6C34878D82A}">
                    <a16:rowId xmlns:a16="http://schemas.microsoft.com/office/drawing/2014/main" val="4226731380"/>
                  </a:ext>
                </a:extLst>
              </a:tr>
              <a:tr h="577823">
                <a:tc>
                  <a:txBody>
                    <a:bodyPr/>
                    <a:lstStyle/>
                    <a:p>
                      <a:pPr algn="l" fontAlgn="t"/>
                      <a:endParaRPr lang="en-LK" sz="1800" b="0">
                        <a:effectLst/>
                      </a:endParaRP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tcPr>
                </a:tc>
                <a:tc>
                  <a:txBody>
                    <a:bodyPr/>
                    <a:lstStyle/>
                    <a:p>
                      <a:pPr algn="l" fontAlgn="t"/>
                      <a:r>
                        <a:rPr lang="en-US" sz="1800" b="0">
                          <a:effectLst/>
                        </a:rPr>
                        <a:t>Maternal request</a:t>
                      </a: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tcPr>
                </a:tc>
                <a:tc>
                  <a:txBody>
                    <a:bodyPr/>
                    <a:lstStyle/>
                    <a:p>
                      <a:pPr algn="l" fontAlgn="t"/>
                      <a:r>
                        <a:rPr lang="en-LK" sz="1800" b="0">
                          <a:effectLst/>
                        </a:rPr>
                        <a:t>2–8</a:t>
                      </a: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tcPr>
                </a:tc>
                <a:extLst>
                  <a:ext uri="{0D108BD9-81ED-4DB2-BD59-A6C34878D82A}">
                    <a16:rowId xmlns:a16="http://schemas.microsoft.com/office/drawing/2014/main" val="257285307"/>
                  </a:ext>
                </a:extLst>
              </a:tr>
              <a:tr h="577823">
                <a:tc>
                  <a:txBody>
                    <a:bodyPr/>
                    <a:lstStyle/>
                    <a:p>
                      <a:pPr algn="l" fontAlgn="t"/>
                      <a:r>
                        <a:rPr lang="en-US" sz="2000" b="1" dirty="0">
                          <a:effectLst/>
                        </a:rPr>
                        <a:t>In labor</a:t>
                      </a: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solidFill>
                      <a:schemeClr val="accent6">
                        <a:lumMod val="40000"/>
                        <a:lumOff val="60000"/>
                      </a:schemeClr>
                    </a:solidFill>
                  </a:tcPr>
                </a:tc>
                <a:tc>
                  <a:txBody>
                    <a:bodyPr/>
                    <a:lstStyle/>
                    <a:p>
                      <a:pPr algn="l" fontAlgn="t"/>
                      <a:r>
                        <a:rPr lang="en-US" sz="1800" b="0">
                          <a:effectLst/>
                        </a:rPr>
                        <a:t>First-stage arrest</a:t>
                      </a: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tcPr>
                </a:tc>
                <a:tc>
                  <a:txBody>
                    <a:bodyPr/>
                    <a:lstStyle/>
                    <a:p>
                      <a:pPr algn="l" fontAlgn="t"/>
                      <a:r>
                        <a:rPr lang="en-LK" sz="1800" b="0">
                          <a:effectLst/>
                        </a:rPr>
                        <a:t>15–30</a:t>
                      </a:r>
                      <a:r>
                        <a:rPr lang="en-LK" sz="1800" b="0" u="sng" baseline="30000">
                          <a:solidFill>
                            <a:srgbClr val="4C2C92"/>
                          </a:solidFill>
                          <a:effectLst/>
                          <a:hlinkClick r:id="rId2"/>
                        </a:rPr>
                        <a:t>*</a:t>
                      </a:r>
                      <a:endParaRPr lang="en-LK" sz="1800" b="0">
                        <a:effectLst/>
                      </a:endParaRP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tcPr>
                </a:tc>
                <a:extLst>
                  <a:ext uri="{0D108BD9-81ED-4DB2-BD59-A6C34878D82A}">
                    <a16:rowId xmlns:a16="http://schemas.microsoft.com/office/drawing/2014/main" val="2865441032"/>
                  </a:ext>
                </a:extLst>
              </a:tr>
              <a:tr h="577823">
                <a:tc>
                  <a:txBody>
                    <a:bodyPr/>
                    <a:lstStyle/>
                    <a:p>
                      <a:pPr algn="l" fontAlgn="t"/>
                      <a:endParaRPr lang="en-LK" sz="1800" b="0">
                        <a:effectLst/>
                      </a:endParaRP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tcPr>
                </a:tc>
                <a:tc>
                  <a:txBody>
                    <a:bodyPr/>
                    <a:lstStyle/>
                    <a:p>
                      <a:pPr algn="l" fontAlgn="t"/>
                      <a:r>
                        <a:rPr lang="en-US" sz="1800" b="0">
                          <a:effectLst/>
                        </a:rPr>
                        <a:t>Second-stage arrest</a:t>
                      </a: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tcPr>
                </a:tc>
                <a:tc>
                  <a:txBody>
                    <a:bodyPr/>
                    <a:lstStyle/>
                    <a:p>
                      <a:pPr algn="l" fontAlgn="t"/>
                      <a:r>
                        <a:rPr lang="en-LK" sz="1800" b="0">
                          <a:effectLst/>
                        </a:rPr>
                        <a:t>10–25</a:t>
                      </a: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tcPr>
                </a:tc>
                <a:extLst>
                  <a:ext uri="{0D108BD9-81ED-4DB2-BD59-A6C34878D82A}">
                    <a16:rowId xmlns:a16="http://schemas.microsoft.com/office/drawing/2014/main" val="957857332"/>
                  </a:ext>
                </a:extLst>
              </a:tr>
              <a:tr h="577823">
                <a:tc>
                  <a:txBody>
                    <a:bodyPr/>
                    <a:lstStyle/>
                    <a:p>
                      <a:pPr algn="l" fontAlgn="t"/>
                      <a:endParaRPr lang="en-LK" sz="1800" b="0">
                        <a:effectLst/>
                      </a:endParaRP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tcPr>
                </a:tc>
                <a:tc>
                  <a:txBody>
                    <a:bodyPr/>
                    <a:lstStyle/>
                    <a:p>
                      <a:pPr algn="l" fontAlgn="t"/>
                      <a:r>
                        <a:rPr lang="en-US" sz="1800" b="0">
                          <a:effectLst/>
                        </a:rPr>
                        <a:t>Failed induction</a:t>
                      </a: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tcPr>
                </a:tc>
                <a:tc>
                  <a:txBody>
                    <a:bodyPr/>
                    <a:lstStyle/>
                    <a:p>
                      <a:pPr algn="l" fontAlgn="t"/>
                      <a:r>
                        <a:rPr lang="en-LK" sz="1800" b="0">
                          <a:effectLst/>
                        </a:rPr>
                        <a:t>10</a:t>
                      </a: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tcPr>
                </a:tc>
                <a:extLst>
                  <a:ext uri="{0D108BD9-81ED-4DB2-BD59-A6C34878D82A}">
                    <a16:rowId xmlns:a16="http://schemas.microsoft.com/office/drawing/2014/main" val="4206750577"/>
                  </a:ext>
                </a:extLst>
              </a:tr>
              <a:tr h="971793">
                <a:tc>
                  <a:txBody>
                    <a:bodyPr/>
                    <a:lstStyle/>
                    <a:p>
                      <a:pPr algn="l" fontAlgn="t"/>
                      <a:endParaRPr lang="en-LK" sz="1800" b="0">
                        <a:effectLst/>
                      </a:endParaRP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12700" cap="flat" cmpd="sng" algn="ctr">
                      <a:solidFill>
                        <a:srgbClr val="888888"/>
                      </a:solidFill>
                      <a:prstDash val="solid"/>
                      <a:round/>
                      <a:headEnd type="none" w="med" len="med"/>
                      <a:tailEnd type="none" w="med" len="med"/>
                    </a:lnB>
                  </a:tcPr>
                </a:tc>
                <a:tc>
                  <a:txBody>
                    <a:bodyPr/>
                    <a:lstStyle/>
                    <a:p>
                      <a:pPr algn="l" fontAlgn="t"/>
                      <a:r>
                        <a:rPr lang="en-US" sz="1800" b="0">
                          <a:effectLst/>
                        </a:rPr>
                        <a:t>Nonreassuring fetal heart rate</a:t>
                      </a: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12700" cap="flat" cmpd="sng" algn="ctr">
                      <a:solidFill>
                        <a:srgbClr val="888888"/>
                      </a:solidFill>
                      <a:prstDash val="solid"/>
                      <a:round/>
                      <a:headEnd type="none" w="med" len="med"/>
                      <a:tailEnd type="none" w="med" len="med"/>
                    </a:lnB>
                  </a:tcPr>
                </a:tc>
                <a:tc>
                  <a:txBody>
                    <a:bodyPr/>
                    <a:lstStyle/>
                    <a:p>
                      <a:pPr algn="l" fontAlgn="t"/>
                      <a:r>
                        <a:rPr lang="en-LK" sz="1800" b="0" dirty="0">
                          <a:effectLst/>
                        </a:rPr>
                        <a:t>10</a:t>
                      </a:r>
                    </a:p>
                  </a:txBody>
                  <a:tcPr marL="89712" marR="89712" marT="44856" marB="44856">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12700" cap="flat" cmpd="sng" algn="ctr">
                      <a:solidFill>
                        <a:srgbClr val="888888"/>
                      </a:solidFill>
                      <a:prstDash val="solid"/>
                      <a:round/>
                      <a:headEnd type="none" w="med" len="med"/>
                      <a:tailEnd type="none" w="med" len="med"/>
                    </a:lnB>
                  </a:tcPr>
                </a:tc>
                <a:extLst>
                  <a:ext uri="{0D108BD9-81ED-4DB2-BD59-A6C34878D82A}">
                    <a16:rowId xmlns:a16="http://schemas.microsoft.com/office/drawing/2014/main" val="3343976326"/>
                  </a:ext>
                </a:extLst>
              </a:tr>
            </a:tbl>
          </a:graphicData>
        </a:graphic>
      </p:graphicFrame>
    </p:spTree>
    <p:extLst>
      <p:ext uri="{BB962C8B-B14F-4D97-AF65-F5344CB8AC3E}">
        <p14:creationId xmlns:p14="http://schemas.microsoft.com/office/powerpoint/2010/main" val="922272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fontScale="90000"/>
          </a:bodyPr>
          <a:lstStyle/>
          <a:p>
            <a:r>
              <a:rPr lang="en-US" sz="4200" b="1" dirty="0"/>
              <a:t>Steps towards</a:t>
            </a:r>
            <a:br>
              <a:rPr lang="en-US" sz="4200" b="1" dirty="0"/>
            </a:br>
            <a:r>
              <a:rPr lang="en-US" sz="4200" b="1" dirty="0"/>
              <a:t>Safe reduction of Cesarean deliveries during </a:t>
            </a:r>
            <a:r>
              <a:rPr lang="en-US" sz="4200" b="1" dirty="0" err="1"/>
              <a:t>labour</a:t>
            </a:r>
            <a:r>
              <a:rPr lang="en-US" sz="4200" b="1" dirty="0"/>
              <a:t>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929384"/>
            <a:ext cx="10684764" cy="4251960"/>
          </a:xfrm>
          <a:ln w="76200">
            <a:solidFill>
              <a:srgbClr val="00B050"/>
            </a:solidFill>
          </a:ln>
        </p:spPr>
        <p:txBody>
          <a:bodyPr>
            <a:normAutofit/>
          </a:bodyPr>
          <a:lstStyle/>
          <a:p>
            <a:pPr marL="457200" indent="-457200">
              <a:buFont typeface="+mj-lt"/>
              <a:buAutoNum type="arabicPeriod"/>
            </a:pPr>
            <a:r>
              <a:rPr lang="en-US" sz="2200" dirty="0"/>
              <a:t>      R</a:t>
            </a:r>
            <a:r>
              <a:rPr lang="en-US" dirty="0"/>
              <a:t>evisiting the definition of </a:t>
            </a:r>
            <a:r>
              <a:rPr lang="en-US" dirty="0" err="1"/>
              <a:t>labour</a:t>
            </a:r>
            <a:r>
              <a:rPr lang="en-US" dirty="0"/>
              <a:t> dystocia</a:t>
            </a:r>
          </a:p>
          <a:p>
            <a:pPr marL="457200" indent="-457200">
              <a:buFont typeface="+mj-lt"/>
              <a:buAutoNum type="arabicPeriod"/>
            </a:pPr>
            <a:r>
              <a:rPr lang="en-US" dirty="0"/>
              <a:t>     Improved fetal heart rate interpretation &amp; management</a:t>
            </a:r>
          </a:p>
          <a:p>
            <a:pPr marL="457200" indent="-457200">
              <a:buFont typeface="+mj-lt"/>
              <a:buAutoNum type="arabicPeriod"/>
            </a:pPr>
            <a:r>
              <a:rPr lang="en-US" dirty="0"/>
              <a:t>     </a:t>
            </a:r>
            <a:r>
              <a:rPr lang="en-US" dirty="0" err="1"/>
              <a:t>Labour</a:t>
            </a:r>
            <a:r>
              <a:rPr lang="en-US" dirty="0"/>
              <a:t> care guide</a:t>
            </a:r>
          </a:p>
          <a:p>
            <a:pPr marL="457200" indent="-457200">
              <a:buFont typeface="+mj-lt"/>
              <a:buAutoNum type="arabicPeriod"/>
            </a:pPr>
            <a:r>
              <a:rPr lang="en-US" dirty="0"/>
              <a:t>      Reconsidering induction of </a:t>
            </a:r>
            <a:r>
              <a:rPr lang="en-US" dirty="0" err="1"/>
              <a:t>labour</a:t>
            </a:r>
            <a:endParaRPr lang="en-US" dirty="0"/>
          </a:p>
          <a:p>
            <a:pPr marL="457200" indent="-457200">
              <a:buFont typeface="+mj-lt"/>
              <a:buAutoNum type="arabicPeriod"/>
            </a:pPr>
            <a:r>
              <a:rPr lang="en-US" dirty="0"/>
              <a:t>     Increasing skills of certain procedures – operative vaginal delivery</a:t>
            </a:r>
          </a:p>
          <a:p>
            <a:pPr marL="0" indent="0">
              <a:buNone/>
            </a:pPr>
            <a:r>
              <a:rPr lang="en-US" dirty="0"/>
              <a:t>                                                                          External cephalic version</a:t>
            </a:r>
          </a:p>
          <a:p>
            <a:pPr marL="0" indent="0">
              <a:buNone/>
            </a:pPr>
            <a:r>
              <a:rPr lang="en-US" dirty="0"/>
              <a:t>                                                                         Twin delivery</a:t>
            </a:r>
          </a:p>
          <a:p>
            <a:pPr marL="0" indent="0">
              <a:buNone/>
            </a:pPr>
            <a:r>
              <a:rPr lang="en-US" dirty="0"/>
              <a:t>5.        increasing access to non-medical interventions</a:t>
            </a:r>
          </a:p>
        </p:txBody>
      </p:sp>
    </p:spTree>
    <p:extLst>
      <p:ext uri="{BB962C8B-B14F-4D97-AF65-F5344CB8AC3E}">
        <p14:creationId xmlns:p14="http://schemas.microsoft.com/office/powerpoint/2010/main" val="1910975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61" y="1147522"/>
            <a:ext cx="9182100" cy="4986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99434" y="5028547"/>
            <a:ext cx="9916886" cy="93617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defTabSz="914293"/>
            <a:endParaRPr lang="en-GB">
              <a:solidFill>
                <a:prstClr val="white"/>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690" y="332841"/>
            <a:ext cx="7743825"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0240" y="5113564"/>
            <a:ext cx="791527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9"/>
          <p:cNvSpPr>
            <a:spLocks noChangeArrowheads="1"/>
          </p:cNvSpPr>
          <p:nvPr/>
        </p:nvSpPr>
        <p:spPr bwMode="auto">
          <a:xfrm>
            <a:off x="2238861" y="6264847"/>
            <a:ext cx="1862085" cy="45719"/>
          </a:xfrm>
          <a:prstGeom prst="rect">
            <a:avLst/>
          </a:prstGeom>
          <a:solidFill>
            <a:srgbClr val="696969">
              <a:lumMod val="20000"/>
              <a:lumOff val="80000"/>
            </a:srgbClr>
          </a:solidFill>
          <a:ln>
            <a:noFill/>
          </a:ln>
        </p:spPr>
        <p:txBody>
          <a:bodyPr vert="horz" wrap="square" lIns="91429" tIns="45714" rIns="91429" bIns="45714" numCol="1" anchor="t" anchorCtr="0" compatLnSpc="1">
            <a:prstTxWarp prst="textNoShape">
              <a:avLst/>
            </a:prstTxWarp>
          </a:bodyPr>
          <a:lstStyle/>
          <a:p>
            <a:pPr defTabSz="914293">
              <a:defRPr/>
            </a:pPr>
            <a:endParaRPr lang="en-US" kern="0">
              <a:solidFill>
                <a:srgbClr val="2D2D2A"/>
              </a:solidFill>
              <a:latin typeface="Georgia"/>
            </a:endParaRPr>
          </a:p>
        </p:txBody>
      </p:sp>
      <p:grpSp>
        <p:nvGrpSpPr>
          <p:cNvPr id="7" name="Group 6"/>
          <p:cNvGrpSpPr/>
          <p:nvPr/>
        </p:nvGrpSpPr>
        <p:grpSpPr>
          <a:xfrm>
            <a:off x="5625180" y="5377570"/>
            <a:ext cx="1862085" cy="119062"/>
            <a:chOff x="685800" y="6165890"/>
            <a:chExt cx="1229008" cy="119062"/>
          </a:xfrm>
          <a:solidFill>
            <a:srgbClr val="E7B800"/>
          </a:solidFill>
        </p:grpSpPr>
        <p:sp>
          <p:nvSpPr>
            <p:cNvPr id="8" name="Rectangle 7"/>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pPr defTabSz="914293"/>
              <a:endParaRPr lang="en-US" kern="0">
                <a:solidFill>
                  <a:srgbClr val="2D2D2A"/>
                </a:solidFill>
              </a:endParaRPr>
            </a:p>
          </p:txBody>
        </p:sp>
        <p:sp>
          <p:nvSpPr>
            <p:cNvPr id="9" name="Freeform 8"/>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pPr defTabSz="914293"/>
              <a:endParaRPr lang="en-US" kern="0">
                <a:solidFill>
                  <a:srgbClr val="2D2D2A"/>
                </a:solidFill>
              </a:endParaRPr>
            </a:p>
          </p:txBody>
        </p:sp>
      </p:grpSp>
      <p:sp>
        <p:nvSpPr>
          <p:cNvPr id="10" name="Rectangle 9"/>
          <p:cNvSpPr>
            <a:spLocks noChangeArrowheads="1"/>
          </p:cNvSpPr>
          <p:nvPr/>
        </p:nvSpPr>
        <p:spPr bwMode="auto">
          <a:xfrm>
            <a:off x="6221296" y="6249134"/>
            <a:ext cx="1862085" cy="45719"/>
          </a:xfrm>
          <a:prstGeom prst="rect">
            <a:avLst/>
          </a:prstGeom>
          <a:solidFill>
            <a:srgbClr val="696969">
              <a:lumMod val="20000"/>
              <a:lumOff val="80000"/>
            </a:srgbClr>
          </a:solidFill>
          <a:ln>
            <a:noFill/>
          </a:ln>
        </p:spPr>
        <p:txBody>
          <a:bodyPr vert="horz" wrap="square" lIns="91429" tIns="45714" rIns="91429" bIns="45714" numCol="1" anchor="t" anchorCtr="0" compatLnSpc="1">
            <a:prstTxWarp prst="textNoShape">
              <a:avLst/>
            </a:prstTxWarp>
          </a:bodyPr>
          <a:lstStyle/>
          <a:p>
            <a:pPr defTabSz="914293">
              <a:defRPr/>
            </a:pPr>
            <a:endParaRPr lang="en-US" kern="0">
              <a:solidFill>
                <a:srgbClr val="2D2D2A"/>
              </a:solidFill>
              <a:latin typeface="Georgia"/>
            </a:endParaRPr>
          </a:p>
        </p:txBody>
      </p:sp>
      <p:sp>
        <p:nvSpPr>
          <p:cNvPr id="11" name="Rectangle 9"/>
          <p:cNvSpPr>
            <a:spLocks noChangeArrowheads="1"/>
          </p:cNvSpPr>
          <p:nvPr/>
        </p:nvSpPr>
        <p:spPr bwMode="auto">
          <a:xfrm>
            <a:off x="8256241" y="6249133"/>
            <a:ext cx="1862085" cy="45719"/>
          </a:xfrm>
          <a:prstGeom prst="rect">
            <a:avLst/>
          </a:prstGeom>
          <a:solidFill>
            <a:srgbClr val="696969">
              <a:lumMod val="20000"/>
              <a:lumOff val="80000"/>
            </a:srgbClr>
          </a:solidFill>
          <a:ln>
            <a:noFill/>
          </a:ln>
        </p:spPr>
        <p:txBody>
          <a:bodyPr vert="horz" wrap="square" lIns="91429" tIns="45714" rIns="91429" bIns="45714" numCol="1" anchor="t" anchorCtr="0" compatLnSpc="1">
            <a:prstTxWarp prst="textNoShape">
              <a:avLst/>
            </a:prstTxWarp>
          </a:bodyPr>
          <a:lstStyle/>
          <a:p>
            <a:pPr defTabSz="914293">
              <a:defRPr/>
            </a:pPr>
            <a:endParaRPr lang="en-US" kern="0">
              <a:solidFill>
                <a:srgbClr val="2D2D2A"/>
              </a:solidFill>
              <a:latin typeface="Georgia"/>
            </a:endParaRPr>
          </a:p>
        </p:txBody>
      </p:sp>
      <p:sp>
        <p:nvSpPr>
          <p:cNvPr id="12" name="TextBox 11"/>
          <p:cNvSpPr txBox="1"/>
          <p:nvPr/>
        </p:nvSpPr>
        <p:spPr>
          <a:xfrm>
            <a:off x="4736145" y="5760638"/>
            <a:ext cx="2751120" cy="307777"/>
          </a:xfrm>
          <a:prstGeom prst="rect">
            <a:avLst/>
          </a:prstGeom>
          <a:noFill/>
        </p:spPr>
        <p:txBody>
          <a:bodyPr wrap="square" lIns="0" tIns="0" rIns="0" bIns="0" rtlCol="0">
            <a:spAutoFit/>
          </a:bodyPr>
          <a:lstStyle/>
          <a:p>
            <a:pPr defTabSz="914293"/>
            <a:r>
              <a:rPr lang="en-US" sz="2000" dirty="0">
                <a:solidFill>
                  <a:srgbClr val="FF0000"/>
                </a:solidFill>
                <a:latin typeface="Franklin Gothic Demi Cond" panose="020B0706030402020204" pitchFamily="34" charset="0"/>
              </a:rPr>
              <a:t>Going back to the basics</a:t>
            </a:r>
          </a:p>
        </p:txBody>
      </p:sp>
      <p:sp>
        <p:nvSpPr>
          <p:cNvPr id="3" name="TextBox 2">
            <a:extLst>
              <a:ext uri="{FF2B5EF4-FFF2-40B4-BE49-F238E27FC236}">
                <a16:creationId xmlns:a16="http://schemas.microsoft.com/office/drawing/2014/main" id="{094C052F-9F35-0941-9734-A93A692CDAE5}"/>
              </a:ext>
            </a:extLst>
          </p:cNvPr>
          <p:cNvSpPr txBox="1"/>
          <p:nvPr/>
        </p:nvSpPr>
        <p:spPr>
          <a:xfrm>
            <a:off x="10118326" y="1749287"/>
            <a:ext cx="1740669" cy="1200329"/>
          </a:xfrm>
          <a:prstGeom prst="rect">
            <a:avLst/>
          </a:prstGeom>
          <a:noFill/>
        </p:spPr>
        <p:txBody>
          <a:bodyPr wrap="none" rtlCol="0">
            <a:spAutoFit/>
          </a:bodyPr>
          <a:lstStyle/>
          <a:p>
            <a:r>
              <a:rPr lang="en-US" dirty="0"/>
              <a:t>Maximum slope </a:t>
            </a:r>
          </a:p>
          <a:p>
            <a:r>
              <a:rPr lang="en-US" dirty="0"/>
              <a:t>1.1 cm/ hour</a:t>
            </a:r>
          </a:p>
          <a:p>
            <a:r>
              <a:rPr lang="en-US" dirty="0"/>
              <a:t>Not the slowest</a:t>
            </a:r>
          </a:p>
          <a:p>
            <a:r>
              <a:rPr lang="en-US" dirty="0"/>
              <a:t>10’th centile</a:t>
            </a:r>
          </a:p>
        </p:txBody>
      </p:sp>
      <p:sp>
        <p:nvSpPr>
          <p:cNvPr id="14" name="Title 1">
            <a:extLst>
              <a:ext uri="{FF2B5EF4-FFF2-40B4-BE49-F238E27FC236}">
                <a16:creationId xmlns:a16="http://schemas.microsoft.com/office/drawing/2014/main" id="{5F56B90A-ED64-B94A-BB62-42188A6BEEC7}"/>
              </a:ext>
            </a:extLst>
          </p:cNvPr>
          <p:cNvSpPr txBox="1">
            <a:spLocks/>
          </p:cNvSpPr>
          <p:nvPr/>
        </p:nvSpPr>
        <p:spPr>
          <a:xfrm>
            <a:off x="837448" y="289690"/>
            <a:ext cx="2468484" cy="524998"/>
          </a:xfrm>
          <a:prstGeom prst="rect">
            <a:avLst/>
          </a:prstGeom>
          <a:solidFill>
            <a:schemeClr val="accent1">
              <a:lumMod val="40000"/>
              <a:lumOff val="60000"/>
            </a:schemeClr>
          </a:solidFill>
        </p:spPr>
        <p:txBody>
          <a:bodyPr vert="horz" lIns="0" tIns="0" rIns="0" bIns="0" rtlCol="0" anchor="t">
            <a:noAutofit/>
          </a:bodyPr>
          <a:lstStyle>
            <a:lvl1pPr algn="l" defTabSz="914400" rtl="0" eaLnBrk="1" latinLnBrk="0" hangingPunct="1">
              <a:lnSpc>
                <a:spcPct val="90000"/>
              </a:lnSpc>
              <a:spcBef>
                <a:spcPct val="0"/>
              </a:spcBef>
              <a:buNone/>
              <a:defRPr sz="2200" kern="1200" cap="all" baseline="0">
                <a:solidFill>
                  <a:schemeClr val="tx1">
                    <a:lumMod val="75000"/>
                    <a:lumOff val="25000"/>
                  </a:schemeClr>
                </a:solidFill>
                <a:latin typeface="Arial Narrow" panose="020B0606020202030204" pitchFamily="34" charset="0"/>
                <a:ea typeface="+mj-ea"/>
                <a:cs typeface="+mj-cs"/>
              </a:defRPr>
            </a:lvl1pPr>
          </a:lstStyle>
          <a:p>
            <a:pPr algn="ctr"/>
            <a:r>
              <a:rPr lang="en-US" b="1" dirty="0">
                <a:solidFill>
                  <a:srgbClr val="FF0000"/>
                </a:solidFill>
              </a:rPr>
              <a:t>Friedman, 1954</a:t>
            </a:r>
          </a:p>
        </p:txBody>
      </p:sp>
    </p:spTree>
    <p:extLst>
      <p:ext uri="{BB962C8B-B14F-4D97-AF65-F5344CB8AC3E}">
        <p14:creationId xmlns:p14="http://schemas.microsoft.com/office/powerpoint/2010/main" val="2686349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94"/>
            <a:ext cx="11951594" cy="1772768"/>
          </a:xfrm>
          <a:solidFill>
            <a:schemeClr val="accent1">
              <a:lumMod val="60000"/>
              <a:lumOff val="40000"/>
            </a:schemeClr>
          </a:solidFill>
        </p:spPr>
        <p:txBody>
          <a:bodyPr>
            <a:normAutofit fontScale="90000"/>
          </a:bodyPr>
          <a:lstStyle/>
          <a:p>
            <a:r>
              <a:rPr lang="en-US" sz="3100" b="1" dirty="0"/>
              <a:t>Contemporary Patterns of Spontaneous Labor With Normal Neonatal Outcomes</a:t>
            </a:r>
            <a:br>
              <a:rPr lang="en-US" sz="3100" b="1" dirty="0"/>
            </a:br>
            <a:r>
              <a:rPr lang="en-US" sz="3100" b="1" dirty="0"/>
              <a:t> </a:t>
            </a:r>
            <a:r>
              <a:rPr lang="en-US" sz="1800" dirty="0"/>
              <a:t>Jun Zhang, PhD, MD, </a:t>
            </a:r>
            <a:r>
              <a:rPr lang="en-US" sz="1800" dirty="0" err="1"/>
              <a:t>Helain</a:t>
            </a:r>
            <a:r>
              <a:rPr lang="en-US" sz="1800" dirty="0"/>
              <a:t> J. </a:t>
            </a:r>
            <a:r>
              <a:rPr lang="en-US" sz="1800" dirty="0" err="1"/>
              <a:t>Landy</a:t>
            </a:r>
            <a:r>
              <a:rPr lang="en-US" sz="1800" dirty="0"/>
              <a:t>, MD, D. Ware Branch</a:t>
            </a:r>
            <a:r>
              <a:rPr lang="en-US" sz="3100" dirty="0"/>
              <a:t>, </a:t>
            </a:r>
            <a:r>
              <a:rPr lang="en-US" sz="1600" dirty="0"/>
              <a:t>MD, </a:t>
            </a:r>
            <a:r>
              <a:rPr lang="en-US" sz="1800" dirty="0"/>
              <a:t>Ronald </a:t>
            </a:r>
            <a:r>
              <a:rPr lang="en-US" sz="1800" dirty="0" err="1"/>
              <a:t>Burkman</a:t>
            </a:r>
            <a:r>
              <a:rPr lang="en-US" sz="1800" dirty="0"/>
              <a:t>, MD, Shoshana </a:t>
            </a:r>
            <a:r>
              <a:rPr lang="en-US" sz="1800" dirty="0" err="1"/>
              <a:t>Haberman</a:t>
            </a:r>
            <a:r>
              <a:rPr lang="en-US" sz="1800" dirty="0"/>
              <a:t>, MD, </a:t>
            </a:r>
            <a:r>
              <a:rPr lang="en-US" sz="2000" dirty="0"/>
              <a:t>PhD, Kimberly D. Gregory,                                           </a:t>
            </a:r>
            <a:r>
              <a:rPr lang="en-US" sz="1300" dirty="0"/>
              <a:t> </a:t>
            </a:r>
            <a:r>
              <a:rPr lang="en-US" sz="1800" dirty="0"/>
              <a:t>Christos G. </a:t>
            </a:r>
            <a:r>
              <a:rPr lang="en-US" sz="1800" dirty="0" err="1"/>
              <a:t>Hatjis</a:t>
            </a:r>
            <a:r>
              <a:rPr lang="en-US" sz="1800" dirty="0"/>
              <a:t>, MD, Mildred M. Ramirez, MD, Jennifer L. </a:t>
            </a:r>
            <a:r>
              <a:rPr lang="en-US" sz="1800" dirty="0" err="1"/>
              <a:t>Bailit</a:t>
            </a:r>
            <a:r>
              <a:rPr lang="en-US" sz="1800" dirty="0"/>
              <a:t>, MD, MPH, Victor H. Gonzalez-Quinte</a:t>
            </a:r>
            <a:r>
              <a:rPr lang="en-US" sz="1000" dirty="0"/>
              <a:t>r</a:t>
            </a:r>
            <a:r>
              <a:rPr lang="en-US" sz="2200" dirty="0"/>
              <a:t>o</a:t>
            </a:r>
            <a:r>
              <a:rPr lang="en-US" dirty="0"/>
              <a:t> </a:t>
            </a:r>
            <a:r>
              <a:rPr lang="en-US" sz="2200" dirty="0"/>
              <a:t>Paul</a:t>
            </a:r>
            <a:r>
              <a:rPr lang="en-US" dirty="0"/>
              <a:t> </a:t>
            </a:r>
            <a:r>
              <a:rPr lang="en-US" sz="2000" dirty="0"/>
              <a:t>MPH, Judith U. Hibbard, MD, </a:t>
            </a:r>
            <a:r>
              <a:rPr lang="en-US" sz="1800" dirty="0"/>
              <a:t>Matthew K. Hoffman, MD, MPH, Michelle </a:t>
            </a:r>
            <a:r>
              <a:rPr lang="en-US" sz="1800" dirty="0" err="1"/>
              <a:t>Kominiarek</a:t>
            </a:r>
            <a:r>
              <a:rPr lang="en-US" sz="1800" dirty="0"/>
              <a:t>, MD, Lee A. </a:t>
            </a:r>
            <a:r>
              <a:rPr lang="en-US" sz="1800" dirty="0" err="1"/>
              <a:t>Learman</a:t>
            </a:r>
            <a:r>
              <a:rPr lang="en-US" sz="1800" dirty="0"/>
              <a:t>, MD, </a:t>
            </a:r>
            <a:r>
              <a:rPr lang="en-US" sz="1000" dirty="0" err="1"/>
              <a:t>PhD</a:t>
            </a:r>
            <a:r>
              <a:rPr lang="en-US" sz="2000" dirty="0" err="1"/>
              <a:t>Van</a:t>
            </a:r>
            <a:r>
              <a:rPr lang="en-US" sz="2000" dirty="0"/>
              <a:t> </a:t>
            </a:r>
            <a:r>
              <a:rPr lang="en-US" sz="2000" dirty="0" err="1"/>
              <a:t>Veldhuisen</a:t>
            </a:r>
            <a:r>
              <a:rPr lang="en-US" sz="2000" dirty="0"/>
              <a:t>, PhD, James </a:t>
            </a:r>
            <a:r>
              <a:rPr lang="en-US" sz="2000" dirty="0" err="1"/>
              <a:t>Troendle</a:t>
            </a:r>
            <a:r>
              <a:rPr lang="en-US" sz="2000" dirty="0"/>
              <a:t>, PhD, and Uma M. Reddy, </a:t>
            </a:r>
          </a:p>
        </p:txBody>
      </p:sp>
      <p:sp>
        <p:nvSpPr>
          <p:cNvPr id="3" name="Content Placeholder 2"/>
          <p:cNvSpPr>
            <a:spLocks noGrp="1"/>
          </p:cNvSpPr>
          <p:nvPr>
            <p:ph idx="1"/>
          </p:nvPr>
        </p:nvSpPr>
        <p:spPr>
          <a:xfrm>
            <a:off x="240406" y="2057445"/>
            <a:ext cx="11178164" cy="4800555"/>
          </a:xfrm>
        </p:spPr>
        <p:txBody>
          <a:bodyPr>
            <a:normAutofit fontScale="85000" lnSpcReduction="20000"/>
          </a:bodyPr>
          <a:lstStyle/>
          <a:p>
            <a:pPr marL="0" indent="0">
              <a:buNone/>
            </a:pPr>
            <a:r>
              <a:rPr lang="en-US" dirty="0"/>
              <a:t> In a large, contemporary population,</a:t>
            </a:r>
          </a:p>
          <a:p>
            <a:pPr marL="0" indent="0">
              <a:buNone/>
            </a:pPr>
            <a:r>
              <a:rPr lang="en-US" sz="2600" i="1" dirty="0"/>
              <a:t>             the rate of cervical dilation accelerated after 6 cm, and</a:t>
            </a:r>
          </a:p>
          <a:p>
            <a:pPr marL="0" indent="0">
              <a:buNone/>
            </a:pPr>
            <a:r>
              <a:rPr lang="en-US" sz="2600" i="1" dirty="0"/>
              <a:t>              progress from 4 cm to 6 cm was far slower than previously described</a:t>
            </a:r>
            <a:r>
              <a:rPr lang="en-US" dirty="0"/>
              <a:t>. </a:t>
            </a:r>
          </a:p>
          <a:p>
            <a:pPr marL="0" indent="0">
              <a:buNone/>
            </a:pPr>
            <a:r>
              <a:rPr lang="en-US" b="1" i="1" dirty="0">
                <a:solidFill>
                  <a:srgbClr val="002060"/>
                </a:solidFill>
              </a:rPr>
              <a:t>Allowing labor to continue for a longer period before 6 cm of cervical dilation may reduce the rate of intra-partum and subsequent repeat cesarean deliveries in the United States</a:t>
            </a:r>
            <a:r>
              <a:rPr lang="en-US" b="1" dirty="0">
                <a:solidFill>
                  <a:srgbClr val="002060"/>
                </a:solidFill>
              </a:rPr>
              <a:t>. </a:t>
            </a:r>
          </a:p>
          <a:p>
            <a:pPr marL="0" indent="0">
              <a:buNone/>
            </a:pPr>
            <a:r>
              <a:rPr lang="en-US" b="1" dirty="0"/>
              <a:t>Diagnoses of active phase protraction or </a:t>
            </a:r>
            <a:r>
              <a:rPr lang="en-US" b="1" dirty="0" err="1"/>
              <a:t>labour</a:t>
            </a:r>
            <a:r>
              <a:rPr lang="en-US" b="1" dirty="0"/>
              <a:t> arrest should not be diagnosed &lt;6cm dilation</a:t>
            </a:r>
            <a:r>
              <a:rPr lang="en-US" dirty="0"/>
              <a:t>.</a:t>
            </a:r>
          </a:p>
          <a:p>
            <a:pPr marL="0" indent="0">
              <a:buNone/>
            </a:pPr>
            <a:endParaRPr lang="en-US" dirty="0"/>
          </a:p>
          <a:p>
            <a:r>
              <a:rPr lang="en-US" sz="2600" dirty="0"/>
              <a:t>95th </a:t>
            </a:r>
            <a:r>
              <a:rPr lang="en-US" dirty="0"/>
              <a:t>percentile rate </a:t>
            </a:r>
            <a:r>
              <a:rPr lang="en-US" b="1" dirty="0"/>
              <a:t>of active-phase dilation was substantially slower than the standard rate derived from Friedman’s work,</a:t>
            </a:r>
          </a:p>
          <a:p>
            <a:pPr marL="0" indent="0">
              <a:buNone/>
            </a:pPr>
            <a:r>
              <a:rPr lang="en-US" dirty="0"/>
              <a:t>          </a:t>
            </a:r>
            <a:r>
              <a:rPr lang="en-US" sz="2200" i="1" dirty="0"/>
              <a:t>varying from 0.5 -0.7 cm/h for nulliparous women and</a:t>
            </a:r>
          </a:p>
          <a:p>
            <a:pPr marL="0" indent="0">
              <a:buNone/>
            </a:pPr>
            <a:r>
              <a:rPr lang="en-US" sz="2200" i="1" dirty="0"/>
              <a:t>                         from 0.5 -1.3 cm/h for multiparous women </a:t>
            </a:r>
          </a:p>
          <a:p>
            <a:pPr marL="0" indent="0" algn="r">
              <a:buNone/>
            </a:pPr>
            <a:r>
              <a:rPr lang="en-US" sz="2000" i="1" dirty="0"/>
              <a:t>(</a:t>
            </a:r>
            <a:r>
              <a:rPr lang="en-US" sz="2000" i="1" dirty="0" err="1"/>
              <a:t>Obstet</a:t>
            </a:r>
            <a:r>
              <a:rPr lang="en-US" sz="2000" i="1" dirty="0"/>
              <a:t> </a:t>
            </a:r>
            <a:r>
              <a:rPr lang="en-US" sz="2000" i="1" dirty="0" err="1"/>
              <a:t>Gynecol</a:t>
            </a:r>
            <a:r>
              <a:rPr lang="en-US" sz="2000" i="1" dirty="0"/>
              <a:t> 2010;116:1281–7) LEVEL OF EVIDENCE: III</a:t>
            </a:r>
          </a:p>
        </p:txBody>
      </p:sp>
    </p:spTree>
    <p:extLst>
      <p:ext uri="{BB962C8B-B14F-4D97-AF65-F5344CB8AC3E}">
        <p14:creationId xmlns:p14="http://schemas.microsoft.com/office/powerpoint/2010/main" val="3073369009"/>
      </p:ext>
    </p:extLst>
  </p:cSld>
  <p:clrMapOvr>
    <a:masterClrMapping/>
  </p:clrMapOvr>
</p:sld>
</file>

<file path=ppt/theme/theme1.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3530</Words>
  <Application>Microsoft Macintosh PowerPoint</Application>
  <PresentationFormat>Widescreen</PresentationFormat>
  <Paragraphs>358</Paragraphs>
  <Slides>40</Slides>
  <Notes>5</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40</vt:i4>
      </vt:variant>
    </vt:vector>
  </HeadingPairs>
  <TitlesOfParts>
    <vt:vector size="59" baseType="lpstr">
      <vt:lpstr>AdvOT77db9845</vt:lpstr>
      <vt:lpstr>Arial</vt:lpstr>
      <vt:lpstr>Arial Narrow</vt:lpstr>
      <vt:lpstr>BbmbtcAdvTT7329fd89.I</vt:lpstr>
      <vt:lpstr>BlinkMacSystemFont</vt:lpstr>
      <vt:lpstr>Bookman Old Style</vt:lpstr>
      <vt:lpstr>Calibri</vt:lpstr>
      <vt:lpstr>Calibri Light</vt:lpstr>
      <vt:lpstr>FklhjlAdvTTe45e47d2</vt:lpstr>
      <vt:lpstr>Franklin Gothic Demi Cond</vt:lpstr>
      <vt:lpstr>Georgia</vt:lpstr>
      <vt:lpstr>MyriadPro</vt:lpstr>
      <vt:lpstr>Open Sans</vt:lpstr>
      <vt:lpstr>Shaker2Lancet</vt:lpstr>
      <vt:lpstr>SwrdlkAdvTTb5929f4c</vt:lpstr>
      <vt:lpstr>Tahoma</vt:lpstr>
      <vt:lpstr>Times New Roman</vt:lpstr>
      <vt:lpstr>WxdhbfAdvTT99c4c969</vt:lpstr>
      <vt:lpstr>Office Theme</vt:lpstr>
      <vt:lpstr>Strategies To Reduce  Caesarean Sections During Labour </vt:lpstr>
      <vt:lpstr> Disclosure of Conflict of Interest   </vt:lpstr>
      <vt:lpstr>PowerPoint Presentation</vt:lpstr>
      <vt:lpstr>PowerPoint Presentation</vt:lpstr>
      <vt:lpstr>Indications for primary cesarean delivery</vt:lpstr>
      <vt:lpstr>PowerPoint Presentation</vt:lpstr>
      <vt:lpstr>Steps towards Safe reduction of Cesarean deliveries during labour </vt:lpstr>
      <vt:lpstr>PowerPoint Presentation</vt:lpstr>
      <vt:lpstr>Contemporary Patterns of Spontaneous Labor With Normal Neonatal Outcomes  Jun Zhang, PhD, MD, Helain J. Landy, MD, D. Ware Branch, MD, Ronald Burkman, MD, Shoshana Haberman, MD, PhD, Kimberly D. Gregory,                                            Christos G. Hatjis, MD, Mildred M. Ramirez, MD, Jennifer L. Bailit, MD, MPH, Victor H. Gonzalez-Quintero Paul MPH, Judith U. Hibbard, MD, Matthew K. Hoffman, MD, MPH, Michelle Kominiarek, MD, Lee A. Learman, MD, PhDVan Veldhuisen, PhD, James Troendle, PhD, and Uma M. Reddy, </vt:lpstr>
      <vt:lpstr>PowerPoint Presentation</vt:lpstr>
      <vt:lpstr>PowerPoint Presentation</vt:lpstr>
      <vt:lpstr>PowerPoint Presentation</vt:lpstr>
      <vt:lpstr>Second Stage of Labour</vt:lpstr>
      <vt:lpstr>Second Stage of Labour </vt:lpstr>
      <vt:lpstr>Operative Vaginal delivery</vt:lpstr>
      <vt:lpstr>Inexperience or inadequate skills in performing an assisted vaginal delivery</vt:lpstr>
      <vt:lpstr>Fetal Heart Monitoring</vt:lpstr>
      <vt:lpstr>Fetal Heart Monitoring</vt:lpstr>
      <vt:lpstr>WHO RECOMMENDATION</vt:lpstr>
      <vt:lpstr>PowerPoint Presentation</vt:lpstr>
      <vt:lpstr>PowerPoint Presentation</vt:lpstr>
      <vt:lpstr>Section 1: Identification and admission Section 2: Supportive care</vt:lpstr>
      <vt:lpstr>international Journal of Reproduction, Contraception, Obstetrics and Gynecology   Poornima H. N., Nayanashree V.*, Premalatha H. L., Nirmala Doreswamy   2023Aug;12(8):2399-2402</vt:lpstr>
      <vt:lpstr>Induction of labour </vt:lpstr>
      <vt:lpstr>Success Rates of Induction</vt:lpstr>
      <vt:lpstr>Induction of labour </vt:lpstr>
      <vt:lpstr>PowerPoint Presentation</vt:lpstr>
      <vt:lpstr>PowerPoint Presentation</vt:lpstr>
      <vt:lpstr>Fetal Malpresentation</vt:lpstr>
      <vt:lpstr>Suspected Fetal Macrosomia</vt:lpstr>
      <vt:lpstr>Systematic review:                                               What Matters to Women during childbirth</vt:lpstr>
      <vt:lpstr> Women Needs Respectful Maternity care   What is Respectful Maternity Care?</vt:lpstr>
      <vt:lpstr>PowerPoint Presentation</vt:lpstr>
      <vt:lpstr>Companion of Choice</vt:lpstr>
      <vt:lpstr>PowerPoint Presentation</vt:lpstr>
      <vt:lpstr>Mid-Wife led Models  Maternity Service Organisational Interventions that aim to reduce caesarean section: a systematic review and meta- analyses   Anna Chapman1,2, Cate Nagle3,4, Debra Bick5, Rebecca Lindberg6, Bridie Kent7, Justin Calache1,2 and Alison M. Hutchinson1   BMC Pregnancy and Childbirth (2019) 19:206 https://doi.org/10.1186/s12884-019-2351-2   </vt:lpstr>
      <vt:lpstr>Recommendations / Best Practices </vt:lpstr>
      <vt:lpstr>FIGO position paper:                how to stop the caesarean section epidemic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Strategies To Reduce  Caesarean Sections During Labour </dc:title>
  <dc:creator>Rohana Haththotuwa</dc:creator>
  <cp:lastModifiedBy>Rohana Haththotuwa</cp:lastModifiedBy>
  <cp:revision>5</cp:revision>
  <dcterms:created xsi:type="dcterms:W3CDTF">2025-10-02T11:05:29Z</dcterms:created>
  <dcterms:modified xsi:type="dcterms:W3CDTF">2025-10-07T05:10:19Z</dcterms:modified>
</cp:coreProperties>
</file>